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94" r:id="rId2"/>
    <p:sldId id="295" r:id="rId3"/>
    <p:sldId id="297" r:id="rId4"/>
    <p:sldId id="303" r:id="rId5"/>
    <p:sldId id="298" r:id="rId6"/>
    <p:sldId id="290" r:id="rId7"/>
    <p:sldId id="291" r:id="rId8"/>
    <p:sldId id="292" r:id="rId9"/>
    <p:sldId id="293" r:id="rId10"/>
    <p:sldId id="280" r:id="rId11"/>
    <p:sldId id="289" r:id="rId12"/>
    <p:sldId id="307" r:id="rId13"/>
    <p:sldId id="308" r:id="rId14"/>
    <p:sldId id="309" r:id="rId15"/>
    <p:sldId id="310" r:id="rId16"/>
    <p:sldId id="311" r:id="rId17"/>
    <p:sldId id="312" r:id="rId18"/>
    <p:sldId id="313" r:id="rId19"/>
    <p:sldId id="314" r:id="rId20"/>
    <p:sldId id="315" r:id="rId21"/>
    <p:sldId id="316" r:id="rId22"/>
  </p:sldIdLst>
  <p:sldSz cx="9144000" cy="6858000" type="screen4x3"/>
  <p:notesSz cx="6789738" cy="9929813"/>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FD2"/>
    <a:srgbClr val="164886"/>
    <a:srgbClr val="FAA23E"/>
    <a:srgbClr val="E26A23"/>
    <a:srgbClr val="DF4948"/>
    <a:srgbClr val="9D383D"/>
    <a:srgbClr val="96A924"/>
    <a:srgbClr val="607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9" autoAdjust="0"/>
    <p:restoredTop sz="94650" autoAdjust="0"/>
  </p:normalViewPr>
  <p:slideViewPr>
    <p:cSldViewPr>
      <p:cViewPr>
        <p:scale>
          <a:sx n="75" d="100"/>
          <a:sy n="75" d="100"/>
        </p:scale>
        <p:origin x="-2808" y="-864"/>
      </p:cViewPr>
      <p:guideLst>
        <p:guide orient="horz" pos="2160"/>
        <p:guide pos="9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16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26627" name="Rectangle 3"/>
          <p:cNvSpPr>
            <a:spLocks noGrp="1" noChangeArrowheads="1"/>
          </p:cNvSpPr>
          <p:nvPr>
            <p:ph type="dt" sz="quarter" idx="1"/>
          </p:nvPr>
        </p:nvSpPr>
        <p:spPr bwMode="auto">
          <a:xfrm>
            <a:off x="3846513" y="0"/>
            <a:ext cx="29416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26628" name="Rectangle 4"/>
          <p:cNvSpPr>
            <a:spLocks noGrp="1" noChangeArrowheads="1"/>
          </p:cNvSpPr>
          <p:nvPr>
            <p:ph type="ftr" sz="quarter" idx="2"/>
          </p:nvPr>
        </p:nvSpPr>
        <p:spPr bwMode="auto">
          <a:xfrm>
            <a:off x="0" y="9431338"/>
            <a:ext cx="29416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26629" name="Rectangle 5"/>
          <p:cNvSpPr>
            <a:spLocks noGrp="1" noChangeArrowheads="1"/>
          </p:cNvSpPr>
          <p:nvPr>
            <p:ph type="sldNum" sz="quarter" idx="3"/>
          </p:nvPr>
        </p:nvSpPr>
        <p:spPr bwMode="auto">
          <a:xfrm>
            <a:off x="3846513" y="9431338"/>
            <a:ext cx="29416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986B594-6B0D-41A1-AAE1-406287543929}" type="slidenum">
              <a:rPr lang="sv-SE"/>
              <a:pPr/>
              <a:t>‹#›</a:t>
            </a:fld>
            <a:endParaRPr lang="sv-SE"/>
          </a:p>
        </p:txBody>
      </p:sp>
    </p:spTree>
    <p:extLst>
      <p:ext uri="{BB962C8B-B14F-4D97-AF65-F5344CB8AC3E}">
        <p14:creationId xmlns:p14="http://schemas.microsoft.com/office/powerpoint/2010/main" val="3305572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16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3075" name="Rectangle 3"/>
          <p:cNvSpPr>
            <a:spLocks noGrp="1" noChangeArrowheads="1"/>
          </p:cNvSpPr>
          <p:nvPr>
            <p:ph type="dt" idx="1"/>
          </p:nvPr>
        </p:nvSpPr>
        <p:spPr bwMode="auto">
          <a:xfrm>
            <a:off x="3846513" y="0"/>
            <a:ext cx="29416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3076" name="Rectangle 4"/>
          <p:cNvSpPr>
            <a:spLocks noGrp="1" noRot="1" noChangeAspect="1" noChangeArrowheads="1" noTextEdit="1"/>
          </p:cNvSpPr>
          <p:nvPr>
            <p:ph type="sldImg" idx="2"/>
          </p:nvPr>
        </p:nvSpPr>
        <p:spPr bwMode="auto">
          <a:xfrm>
            <a:off x="912813"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16463"/>
            <a:ext cx="5430838"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3078" name="Rectangle 6"/>
          <p:cNvSpPr>
            <a:spLocks noGrp="1" noChangeArrowheads="1"/>
          </p:cNvSpPr>
          <p:nvPr>
            <p:ph type="ftr" sz="quarter" idx="4"/>
          </p:nvPr>
        </p:nvSpPr>
        <p:spPr bwMode="auto">
          <a:xfrm>
            <a:off x="0" y="9431338"/>
            <a:ext cx="29416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3079" name="Rectangle 7"/>
          <p:cNvSpPr>
            <a:spLocks noGrp="1" noChangeArrowheads="1"/>
          </p:cNvSpPr>
          <p:nvPr>
            <p:ph type="sldNum" sz="quarter" idx="5"/>
          </p:nvPr>
        </p:nvSpPr>
        <p:spPr bwMode="auto">
          <a:xfrm>
            <a:off x="3846513" y="9431338"/>
            <a:ext cx="29416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F61CE74-CFAC-49B4-BBCB-AF41C2A96101}" type="slidenum">
              <a:rPr lang="sv-SE"/>
              <a:pPr/>
              <a:t>‹#›</a:t>
            </a:fld>
            <a:endParaRPr lang="sv-SE"/>
          </a:p>
        </p:txBody>
      </p:sp>
    </p:spTree>
    <p:extLst>
      <p:ext uri="{BB962C8B-B14F-4D97-AF65-F5344CB8AC3E}">
        <p14:creationId xmlns:p14="http://schemas.microsoft.com/office/powerpoint/2010/main" val="32346643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D6CC-DA29-4503-BB9C-B9E28BC8259F}" type="slidenum">
              <a:rPr lang="sv-SE"/>
              <a:pPr/>
              <a:t>1</a:t>
            </a:fld>
            <a:endParaRPr lang="sv-S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Vårt</a:t>
            </a:r>
            <a:r>
              <a:rPr lang="sv-SE" baseline="0" dirty="0" smtClean="0"/>
              <a:t> tillsynsarbete planeras och dokumenteras i en årlig tillsynsplan. Vi delar upp vårt arbete i en yttre och en inre tillsyn.</a:t>
            </a:r>
          </a:p>
          <a:p>
            <a:endParaRPr lang="sv-SE" baseline="0" dirty="0" smtClean="0"/>
          </a:p>
          <a:p>
            <a:r>
              <a:rPr lang="sv-SE" dirty="0" smtClean="0"/>
              <a:t>Med yttre tillsyn</a:t>
            </a:r>
            <a:r>
              <a:rPr lang="sv-SE" baseline="0" dirty="0" smtClean="0"/>
              <a:t> menas </a:t>
            </a:r>
            <a:r>
              <a:rPr lang="sv-SE" dirty="0" smtClean="0"/>
              <a:t>all tillsyn som bedrivs utanför kontoret i syfte att övervaka att alkohollagens regler följs. I detta</a:t>
            </a:r>
            <a:r>
              <a:rPr lang="sv-SE" baseline="0" dirty="0" smtClean="0"/>
              <a:t> räknas våra tillsynsbesök/inspektioner, men också besök hos andra myndigheter, t ex möten som hålls angående överföring av information och diskussion kring frågor som är viktiga för tillsynen. I den yttre tillsynen inräknas också våra möten med de oberoende kontrollbolag som företagen anlitar för kontroll av hantering av teknisk sprit för att minimera risken för avledning. Kontrollbolagen verkar som </a:t>
            </a:r>
            <a:r>
              <a:rPr lang="sv-SE" baseline="0" dirty="0" err="1" smtClean="0"/>
              <a:t>FHI:s</a:t>
            </a:r>
            <a:r>
              <a:rPr lang="sv-SE" baseline="0" dirty="0" smtClean="0"/>
              <a:t> förlängda arm och skickar in rapporter till oss över utförd tillsyn.</a:t>
            </a:r>
          </a:p>
          <a:p>
            <a:endParaRPr lang="sv-SE" baseline="0" dirty="0" smtClean="0"/>
          </a:p>
          <a:p>
            <a:r>
              <a:rPr lang="sv-SE" baseline="0" dirty="0" smtClean="0"/>
              <a:t>Den inre tillsynen, den s k skrivbordstillsynen innefattar allt arbete som bedrivs på kontoret i syfte att ta reda på om reglerna i AL och </a:t>
            </a:r>
            <a:r>
              <a:rPr lang="sv-SE" baseline="0" dirty="0" err="1" smtClean="0"/>
              <a:t>FHI:s</a:t>
            </a:r>
            <a:r>
              <a:rPr lang="sv-SE" baseline="0" dirty="0" smtClean="0"/>
              <a:t> föreskrifter följs. Exempelvis granskning av de rapporter som företagen själva skickar in och även de rapporter som kontrollbolagen skickar in. Även kontroll av den anmälan som ska lämnas av de företag som säljer, för in eller importerar teknisk sprit. Bedömningar av olika denatureringar. Registerslagningar, sökningar på Internet, kontakter med företag och myndigheter via telefon eller e-post.  </a:t>
            </a:r>
          </a:p>
          <a:p>
            <a:r>
              <a:rPr lang="sv-SE" baseline="0" dirty="0" smtClean="0"/>
              <a:t>Dessutom insamlande av uppgifter om produkter för kartläggning av marknaden. Och för detta behöver FHI hjälp från kommuner, länsstyrelser och även allmänheten. </a:t>
            </a:r>
            <a:endParaRPr lang="sv-SE" dirty="0"/>
          </a:p>
        </p:txBody>
      </p:sp>
      <p:sp>
        <p:nvSpPr>
          <p:cNvPr id="4" name="Platshållare för bildnummer 3"/>
          <p:cNvSpPr>
            <a:spLocks noGrp="1"/>
          </p:cNvSpPr>
          <p:nvPr>
            <p:ph type="sldNum" sz="quarter" idx="10"/>
          </p:nvPr>
        </p:nvSpPr>
        <p:spPr/>
        <p:txBody>
          <a:bodyPr/>
          <a:lstStyle/>
          <a:p>
            <a:fld id="{AEB6DEFE-6B35-4266-9514-FBD97B80C1BC}" type="slidenum">
              <a:rPr lang="sv-SE" smtClean="0"/>
              <a:t>21</a:t>
            </a:fld>
            <a:endParaRPr lang="sv-SE"/>
          </a:p>
        </p:txBody>
      </p:sp>
    </p:spTree>
    <p:extLst>
      <p:ext uri="{BB962C8B-B14F-4D97-AF65-F5344CB8AC3E}">
        <p14:creationId xmlns:p14="http://schemas.microsoft.com/office/powerpoint/2010/main" val="36470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itchFamily="34" charset="0"/>
              <a:buChar char="•"/>
            </a:pPr>
            <a:r>
              <a:rPr lang="sv-SE" dirty="0" smtClean="0"/>
              <a:t>Statens folkhälsoinstitut har Regeringens uppdrag att bevaka och utreda behovet av narkotikaklassificering av sådana varor som inte utgör läkemedel.</a:t>
            </a:r>
          </a:p>
          <a:p>
            <a:pPr marL="171450" indent="-171450">
              <a:buFont typeface="Arial" pitchFamily="34" charset="0"/>
              <a:buChar char="•"/>
            </a:pPr>
            <a:r>
              <a:rPr lang="sv-SE" dirty="0" smtClean="0"/>
              <a:t>Då Statens folkhälsoinstitut anser att det föreligger ett behov att reglera en substans, som narkotika eller hälsofarlig vara, överlämnas ett förslag om detta till Regeringen. Som underlag till förslaget ligger ett s.k. klassificeringsdokument, vilket ger en beskrivning av substansen, missbruksbilden, associerade risker etc. </a:t>
            </a:r>
            <a:r>
              <a:rPr lang="sv-SE" i="1" dirty="0" smtClean="0"/>
              <a:t>Efter regeringsbeslut om att narkotikaklassificera eller att reglera en substans  som hälsofarlig vara kommer den, då förordningsändringen träder i kraft, att återfinnas i bilagan till förordning (1992:1554) om kontroll av narkotika eller förordning (1999:58) om förbud mot vissa hälsofarliga varor.</a:t>
            </a:r>
          </a:p>
          <a:p>
            <a:pPr marL="171450" indent="-171450">
              <a:buFont typeface="Arial" pitchFamily="34" charset="0"/>
              <a:buChar char="•"/>
            </a:pPr>
            <a:r>
              <a:rPr lang="sv-SE" dirty="0" smtClean="0"/>
              <a:t>Statens folkhälsoinstitut samarbetar med nationella och internationella aktörer och rapporterar regelbundet information till ECNN (Europeiska centret för Narkotika och Narkotika beroende.</a:t>
            </a:r>
          </a:p>
          <a:p>
            <a:pPr marL="171450" indent="-171450">
              <a:buFont typeface="Arial" pitchFamily="34" charset="0"/>
              <a:buChar char="•"/>
            </a:pPr>
            <a:r>
              <a:rPr lang="sv-SE" dirty="0" smtClean="0"/>
              <a:t>FHI</a:t>
            </a:r>
            <a:r>
              <a:rPr lang="sv-SE" baseline="0" dirty="0" smtClean="0"/>
              <a:t> meddelar tillstånd för hantering HFV för industriella el vetenskaplig ändamål</a:t>
            </a:r>
          </a:p>
        </p:txBody>
      </p:sp>
      <p:sp>
        <p:nvSpPr>
          <p:cNvPr id="4" name="Platshållare för bildnummer 3"/>
          <p:cNvSpPr>
            <a:spLocks noGrp="1"/>
          </p:cNvSpPr>
          <p:nvPr>
            <p:ph type="sldNum" sz="quarter" idx="10"/>
          </p:nvPr>
        </p:nvSpPr>
        <p:spPr/>
        <p:txBody>
          <a:bodyPr/>
          <a:lstStyle/>
          <a:p>
            <a:fld id="{72FFF196-F90C-4D1B-95BE-2AA348B3D64A}" type="slidenum">
              <a:rPr lang="sv-SE" smtClean="0"/>
              <a:t>13</a:t>
            </a:fld>
            <a:endParaRPr lang="sv-SE"/>
          </a:p>
        </p:txBody>
      </p:sp>
    </p:spTree>
    <p:extLst>
      <p:ext uri="{BB962C8B-B14F-4D97-AF65-F5344CB8AC3E}">
        <p14:creationId xmlns:p14="http://schemas.microsoft.com/office/powerpoint/2010/main" val="193893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itchFamily="34" charset="0"/>
              <a:buChar char="•"/>
            </a:pPr>
            <a:r>
              <a:rPr lang="sv-SE" dirty="0" smtClean="0"/>
              <a:t>Polismän och tulltjänstemän ges enligt lagen rätt att omhänderta substanser i</a:t>
            </a:r>
            <a:r>
              <a:rPr lang="sv-SE" baseline="0" dirty="0" smtClean="0"/>
              <a:t> </a:t>
            </a:r>
            <a:r>
              <a:rPr lang="sv-SE" dirty="0" smtClean="0"/>
              <a:t>avvaktan på åklagarens beslut.</a:t>
            </a:r>
          </a:p>
          <a:p>
            <a:pPr marL="171450" indent="-171450">
              <a:buFont typeface="Arial" pitchFamily="34" charset="0"/>
              <a:buChar char="•"/>
            </a:pPr>
            <a:r>
              <a:rPr lang="sv-SE" dirty="0" smtClean="0"/>
              <a:t>Åklagare får besluta om förstörande. </a:t>
            </a:r>
          </a:p>
          <a:p>
            <a:pPr marL="171450" indent="-171450">
              <a:buFont typeface="Arial" pitchFamily="34" charset="0"/>
              <a:buChar char="•"/>
            </a:pPr>
            <a:r>
              <a:rPr lang="sv-SE" dirty="0" smtClean="0"/>
              <a:t>För att utreda om substansen är sådan att den ska förstöras behövs</a:t>
            </a:r>
            <a:r>
              <a:rPr lang="sv-SE" baseline="0" dirty="0" smtClean="0"/>
              <a:t> </a:t>
            </a:r>
            <a:r>
              <a:rPr lang="sv-SE" dirty="0" smtClean="0"/>
              <a:t>ett yttrande från Folkhälsoinstitutet om att</a:t>
            </a:r>
            <a:r>
              <a:rPr lang="sv-SE" baseline="0" dirty="0" smtClean="0"/>
              <a:t> </a:t>
            </a:r>
            <a:r>
              <a:rPr lang="sv-SE" dirty="0" smtClean="0"/>
              <a:t>substansen är sådan att den kan antas komma att bli klassificerad som</a:t>
            </a:r>
            <a:r>
              <a:rPr lang="sv-SE" baseline="0" dirty="0" smtClean="0"/>
              <a:t> </a:t>
            </a:r>
            <a:r>
              <a:rPr lang="sv-SE" dirty="0" smtClean="0"/>
              <a:t>narkotika eller hälsofarlig vara.</a:t>
            </a:r>
          </a:p>
          <a:p>
            <a:pPr marL="171450" indent="-171450">
              <a:buFont typeface="Arial" pitchFamily="34" charset="0"/>
              <a:buChar char="•"/>
            </a:pPr>
            <a:r>
              <a:rPr lang="sv-SE" dirty="0" smtClean="0"/>
              <a:t>För att se vilka substanser som närvarande är under utredning kan man gå in på </a:t>
            </a:r>
            <a:r>
              <a:rPr lang="sv-SE" dirty="0" err="1" smtClean="0"/>
              <a:t>FHI’s</a:t>
            </a:r>
            <a:r>
              <a:rPr lang="sv-SE" dirty="0" smtClean="0"/>
              <a:t> hemsida.</a:t>
            </a:r>
            <a:r>
              <a:rPr lang="sv-SE" baseline="0" dirty="0" smtClean="0"/>
              <a:t> </a:t>
            </a:r>
            <a:endParaRPr lang="sv-SE" dirty="0" smtClean="0"/>
          </a:p>
          <a:p>
            <a:pPr marL="171450" indent="-171450">
              <a:buFont typeface="Arial" pitchFamily="34" charset="0"/>
              <a:buChar char="•"/>
            </a:pPr>
            <a:r>
              <a:rPr lang="sv-SE" dirty="0" smtClean="0"/>
              <a:t>Syftet med lagen är att förhindra spridning av farliga substanser som är på väg</a:t>
            </a:r>
            <a:r>
              <a:rPr lang="sv-SE" baseline="0" dirty="0" smtClean="0"/>
              <a:t> </a:t>
            </a:r>
            <a:r>
              <a:rPr lang="sv-SE" dirty="0" smtClean="0"/>
              <a:t>att klassificeras som narkotika eller hälsofarlig vara,</a:t>
            </a:r>
            <a:r>
              <a:rPr lang="sv-SE" baseline="0" dirty="0" smtClean="0"/>
              <a:t> för att minska tillgängligheten och </a:t>
            </a:r>
            <a:r>
              <a:rPr lang="sv-SE" dirty="0" smtClean="0"/>
              <a:t>skydda enskildas liv.</a:t>
            </a:r>
          </a:p>
          <a:p>
            <a:pPr marL="171450" indent="-171450">
              <a:buFont typeface="Arial" pitchFamily="34" charset="0"/>
              <a:buChar char="•"/>
            </a:pPr>
            <a:r>
              <a:rPr lang="sv-SE" dirty="0" smtClean="0"/>
              <a:t>Hittills har vi fått 36 begäran om yttrande och det har inkommit 112 beslut om förstörande.</a:t>
            </a:r>
            <a:endParaRPr lang="sv-SE" dirty="0"/>
          </a:p>
        </p:txBody>
      </p:sp>
      <p:sp>
        <p:nvSpPr>
          <p:cNvPr id="4" name="Platshållare för bildnummer 3"/>
          <p:cNvSpPr>
            <a:spLocks noGrp="1"/>
          </p:cNvSpPr>
          <p:nvPr>
            <p:ph type="sldNum" sz="quarter" idx="10"/>
          </p:nvPr>
        </p:nvSpPr>
        <p:spPr/>
        <p:txBody>
          <a:bodyPr/>
          <a:lstStyle/>
          <a:p>
            <a:fld id="{72FFF196-F90C-4D1B-95BE-2AA348B3D64A}" type="slidenum">
              <a:rPr lang="sv-SE" smtClean="0"/>
              <a:t>14</a:t>
            </a:fld>
            <a:endParaRPr lang="sv-SE"/>
          </a:p>
        </p:txBody>
      </p:sp>
    </p:spTree>
    <p:extLst>
      <p:ext uri="{BB962C8B-B14F-4D97-AF65-F5344CB8AC3E}">
        <p14:creationId xmlns:p14="http://schemas.microsoft.com/office/powerpoint/2010/main" val="374807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Huvudområdena</a:t>
            </a:r>
            <a:r>
              <a:rPr lang="sv-SE" baseline="0" dirty="0" smtClean="0"/>
              <a:t> gällande </a:t>
            </a:r>
            <a:r>
              <a:rPr lang="sv-SE" baseline="0" dirty="0" err="1" smtClean="0"/>
              <a:t>FHI´s</a:t>
            </a:r>
            <a:r>
              <a:rPr lang="sv-SE" baseline="0" dirty="0" smtClean="0"/>
              <a:t> roll som tillsynsmyndighet enligt tobakslagen är </a:t>
            </a:r>
            <a:r>
              <a:rPr lang="sv-SE" b="1" baseline="0" dirty="0" smtClean="0"/>
              <a:t>1) </a:t>
            </a:r>
            <a:r>
              <a:rPr lang="sv-SE" baseline="0" dirty="0" smtClean="0"/>
              <a:t>detaljhandeln med tobaksvaror och </a:t>
            </a:r>
            <a:r>
              <a:rPr lang="sv-SE" b="1" baseline="0" dirty="0" smtClean="0"/>
              <a:t>2)</a:t>
            </a:r>
            <a:r>
              <a:rPr lang="sv-SE" baseline="0" dirty="0" smtClean="0"/>
              <a:t> rökfria miljöer (ej arbetsplatser) sen har vi då också som ensam myndighet tillsyn över tillverkare och importörer gällande produktkontroll (ingrediensrapportering) och märkning av tobaksvaror (varningstexter och innehållsdeklaration)</a:t>
            </a:r>
            <a:endParaRPr lang="sv-SE" dirty="0" smtClean="0"/>
          </a:p>
          <a:p>
            <a:endParaRPr lang="sv-SE" dirty="0" smtClean="0"/>
          </a:p>
          <a:p>
            <a:r>
              <a:rPr lang="sv-SE" dirty="0" smtClean="0"/>
              <a:t>Punkten ett</a:t>
            </a:r>
            <a:r>
              <a:rPr lang="sv-SE" baseline="0" dirty="0" smtClean="0"/>
              <a:t> - </a:t>
            </a:r>
            <a:r>
              <a:rPr lang="sv-SE" i="1" baseline="0" dirty="0" smtClean="0"/>
              <a:t>g</a:t>
            </a:r>
            <a:r>
              <a:rPr lang="sv-SE" i="1" dirty="0" smtClean="0"/>
              <a:t>e</a:t>
            </a:r>
            <a:r>
              <a:rPr lang="sv-SE" i="1" baseline="0" dirty="0" smtClean="0"/>
              <a:t> ut föreskrifter och allmänna råd </a:t>
            </a:r>
            <a:r>
              <a:rPr lang="sv-SE" baseline="0" dirty="0" smtClean="0"/>
              <a:t>ligger i institutets bemyndigande från regeringen. (Nästföljande punkter kan vi endast nämna och gå in i detalj på under nästa PPT –blad).</a:t>
            </a:r>
            <a:endParaRPr lang="sv-SE" dirty="0"/>
          </a:p>
        </p:txBody>
      </p:sp>
      <p:sp>
        <p:nvSpPr>
          <p:cNvPr id="4" name="Platshållare för bildnummer 3"/>
          <p:cNvSpPr>
            <a:spLocks noGrp="1"/>
          </p:cNvSpPr>
          <p:nvPr>
            <p:ph type="sldNum" sz="quarter" idx="10"/>
          </p:nvPr>
        </p:nvSpPr>
        <p:spPr/>
        <p:txBody>
          <a:bodyPr/>
          <a:lstStyle/>
          <a:p>
            <a:fld id="{F29BA166-5567-4CC0-8229-547323815AB6}" type="slidenum">
              <a:rPr lang="sv-SE" smtClean="0"/>
              <a:t>15</a:t>
            </a:fld>
            <a:endParaRPr lang="sv-SE"/>
          </a:p>
        </p:txBody>
      </p:sp>
    </p:spTree>
    <p:extLst>
      <p:ext uri="{BB962C8B-B14F-4D97-AF65-F5344CB8AC3E}">
        <p14:creationId xmlns:p14="http://schemas.microsoft.com/office/powerpoint/2010/main" val="43351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dirty="0" smtClean="0"/>
              <a:t>1. Kunskapsinsamling</a:t>
            </a:r>
            <a:r>
              <a:rPr lang="sv-SE" sz="900" baseline="0" dirty="0" smtClean="0"/>
              <a:t> faller under avdelningens roll att följa rättstillämpningen och sedan bistå med rådgivning, information och utbildning till stöd för tillsynsansvariga på regional och lokal nivå.</a:t>
            </a:r>
          </a:p>
          <a:p>
            <a:endParaRPr lang="sv-SE" sz="900" baseline="0" dirty="0" smtClean="0"/>
          </a:p>
          <a:p>
            <a:r>
              <a:rPr lang="sv-SE" sz="900" dirty="0" smtClean="0"/>
              <a:t>2. Tobakstillsynen har varit eftersatt på samtliga nivåer. Anledningen till detta har varit lite resurser har inneburit mindre tillsynsaktivitet. Dessutom saknas</a:t>
            </a:r>
            <a:r>
              <a:rPr lang="sv-SE" sz="900" baseline="0" dirty="0" smtClean="0"/>
              <a:t> p</a:t>
            </a:r>
            <a:r>
              <a:rPr lang="sv-SE" sz="900" dirty="0" smtClean="0"/>
              <a:t>raxis på området, inga domar, få administrativa/förvaltningsrättsliga beslut.</a:t>
            </a:r>
            <a:r>
              <a:rPr lang="sv-SE" sz="900" baseline="0" dirty="0" smtClean="0"/>
              <a:t> Avdelningen har i sin </a:t>
            </a:r>
            <a:r>
              <a:rPr lang="sv-SE" sz="900" baseline="0" dirty="0" err="1" smtClean="0"/>
              <a:t>tobakstillsyn</a:t>
            </a:r>
            <a:r>
              <a:rPr lang="sv-SE" sz="900" baseline="0" dirty="0" smtClean="0"/>
              <a:t> har likväl haft till uppgift att bistå med rådgivning, information och utbildning, men har endast haft att utgå ifrån lagen med förarbeten och informera om denna. Myndighetens roll är inte att utveckla rättspraxis, utan att följa rättstillämpningen och för det krävs underlag. </a:t>
            </a:r>
          </a:p>
          <a:p>
            <a:endParaRPr lang="sv-SE" sz="900" dirty="0" smtClean="0"/>
          </a:p>
          <a:p>
            <a:r>
              <a:rPr lang="sv-SE" sz="900" dirty="0" smtClean="0"/>
              <a:t>3. Regeringen har nu tillfört</a:t>
            </a:r>
            <a:r>
              <a:rPr lang="sv-SE" sz="900" baseline="0" dirty="0" smtClean="0"/>
              <a:t> resurser</a:t>
            </a:r>
            <a:r>
              <a:rPr lang="sv-SE" sz="900" dirty="0" smtClean="0"/>
              <a:t> genom två nationella regeringsuppdrag – Det nationella Tobaksuppdraget (2008-2010) och nu ANDT-strategin för en förstärkt alkohol- och </a:t>
            </a:r>
            <a:r>
              <a:rPr lang="sv-SE" sz="900" dirty="0" err="1" smtClean="0"/>
              <a:t>tobakstillsyn</a:t>
            </a:r>
            <a:r>
              <a:rPr lang="sv-SE" sz="900" dirty="0" smtClean="0"/>
              <a:t>. Detta har skapat en ökad aktivitet på regional och lokal nivå, vilket i sin tur genererar fler beslut på lokal nivå, utveckling av praxis –</a:t>
            </a:r>
            <a:r>
              <a:rPr lang="sv-SE" sz="900" baseline="0" dirty="0" smtClean="0"/>
              <a:t> vilket i sin tur ger institutet </a:t>
            </a:r>
            <a:r>
              <a:rPr lang="sv-SE" sz="900" dirty="0" smtClean="0"/>
              <a:t>mer underlag. Ett större underlag leder till en bättre kunskapsbank</a:t>
            </a:r>
            <a:r>
              <a:rPr lang="sv-SE" sz="900" baseline="0" dirty="0" smtClean="0"/>
              <a:t> och bidrar till att k</a:t>
            </a:r>
            <a:r>
              <a:rPr lang="sv-SE" sz="900" dirty="0" smtClean="0"/>
              <a:t>ompetensen på området</a:t>
            </a:r>
            <a:r>
              <a:rPr lang="sv-SE" sz="900" baseline="0" dirty="0" smtClean="0"/>
              <a:t> </a:t>
            </a:r>
            <a:r>
              <a:rPr lang="sv-SE" sz="900" dirty="0" smtClean="0"/>
              <a:t>höjs. Att</a:t>
            </a:r>
            <a:r>
              <a:rPr lang="sv-SE" sz="900" baseline="0" dirty="0" smtClean="0"/>
              <a:t> få k</a:t>
            </a:r>
            <a:r>
              <a:rPr lang="sv-SE" sz="900" dirty="0" smtClean="0"/>
              <a:t>unskap om hur tobakstillsynen</a:t>
            </a:r>
            <a:r>
              <a:rPr lang="sv-SE" sz="900" baseline="0" dirty="0" smtClean="0"/>
              <a:t> fungerar på regional och lokal nivå är grundläggande för att tillsynen ska kunna utvecklas. </a:t>
            </a:r>
          </a:p>
          <a:p>
            <a:endParaRPr lang="sv-SE" sz="900" baseline="0" dirty="0" smtClean="0"/>
          </a:p>
          <a:p>
            <a:r>
              <a:rPr lang="sv-SE" sz="900" baseline="0" dirty="0" smtClean="0"/>
              <a:t>4. Utveckla kunskapsmyndigheten: det finns redan framtaget basmaterial som stöd till kommunala tobakshandläggare i sin tillsyn och till näringsidkare i form av broschyr om tobaksförsäljning, dekaler, anmälningsblankett för anmälan av tobaksförsäljning, exempel på egenkontrollprogram. Vidare har vi tagit fram Handbok i tobakslagen. </a:t>
            </a:r>
          </a:p>
          <a:p>
            <a:r>
              <a:rPr lang="sv-SE" sz="900" baseline="0" dirty="0" smtClean="0"/>
              <a:t>Dra nytta av metoder som vilar på forskning såsom AAS-metoden eller komponenter inom den (består av samverkan, utbildning och kontrollerande – tillsyn). Expertmyndigheten bygger på en kunskapsbank och en metodbank (kan vi påstå detta?). </a:t>
            </a:r>
            <a:endParaRPr lang="sv-SE" sz="900" dirty="0" smtClean="0"/>
          </a:p>
          <a:p>
            <a:endParaRPr lang="sv-SE" sz="900" dirty="0" smtClean="0"/>
          </a:p>
        </p:txBody>
      </p:sp>
      <p:sp>
        <p:nvSpPr>
          <p:cNvPr id="4" name="Platshållare för bildnummer 3"/>
          <p:cNvSpPr>
            <a:spLocks noGrp="1"/>
          </p:cNvSpPr>
          <p:nvPr>
            <p:ph type="sldNum" sz="quarter" idx="10"/>
          </p:nvPr>
        </p:nvSpPr>
        <p:spPr/>
        <p:txBody>
          <a:bodyPr/>
          <a:lstStyle/>
          <a:p>
            <a:fld id="{F29BA166-5567-4CC0-8229-547323815AB6}" type="slidenum">
              <a:rPr lang="sv-SE" smtClean="0"/>
              <a:t>16</a:t>
            </a:fld>
            <a:endParaRPr lang="sv-SE"/>
          </a:p>
        </p:txBody>
      </p:sp>
    </p:spTree>
    <p:extLst>
      <p:ext uri="{BB962C8B-B14F-4D97-AF65-F5344CB8AC3E}">
        <p14:creationId xmlns:p14="http://schemas.microsoft.com/office/powerpoint/2010/main" val="95261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29BA166-5567-4CC0-8229-547323815AB6}" type="slidenum">
              <a:rPr lang="sv-SE" smtClean="0"/>
              <a:t>17</a:t>
            </a:fld>
            <a:endParaRPr lang="sv-SE"/>
          </a:p>
        </p:txBody>
      </p:sp>
    </p:spTree>
    <p:extLst>
      <p:ext uri="{BB962C8B-B14F-4D97-AF65-F5344CB8AC3E}">
        <p14:creationId xmlns:p14="http://schemas.microsoft.com/office/powerpoint/2010/main" val="141310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smtClean="0"/>
              <a:t>• Den nya Alkohollagen har medfört många nya arbetsuppgifter för FHI och för vår grupp.</a:t>
            </a:r>
          </a:p>
          <a:p>
            <a:r>
              <a:rPr lang="sv-SE" sz="1400" dirty="0" smtClean="0"/>
              <a:t>•Tillsyn sker genom att  vi följer rättstillämpningen av lagen genom kunskapsinsamling som sker via nätverk, arbetsgrupper, kontakter med näringen och genom att vi följer alkoholpolitiken i press och media tex följer vi nu noga detaljhandel via internet som ökat i omfattning. Det är mycket viktigt att man på Nationell nivå följer utvecklingen inom alkoholområdet för att främja</a:t>
            </a:r>
            <a:r>
              <a:rPr lang="sv-SE" sz="1400" baseline="0" dirty="0" smtClean="0"/>
              <a:t> hälsa och förebygga sjukdomar och skador.</a:t>
            </a:r>
          </a:p>
          <a:p>
            <a:endParaRPr lang="sv-SE" sz="1400" dirty="0" smtClean="0"/>
          </a:p>
          <a:p>
            <a:r>
              <a:rPr lang="sv-SE" sz="1400" dirty="0" smtClean="0"/>
              <a:t>• Länsrapporten, sammanställs årligen av institutet</a:t>
            </a:r>
          </a:p>
          <a:p>
            <a:r>
              <a:rPr lang="sv-SE" sz="1400" dirty="0" smtClean="0"/>
              <a:t>• Föreskriftsarbete</a:t>
            </a:r>
            <a:r>
              <a:rPr lang="sv-SE" sz="1400" baseline="0" dirty="0" smtClean="0"/>
              <a:t> många föreskrifter måste revideras efter den nya lagen och många har tillkommit</a:t>
            </a:r>
            <a:r>
              <a:rPr lang="sv-SE" sz="1400" dirty="0" smtClean="0"/>
              <a:t> </a:t>
            </a:r>
          </a:p>
          <a:p>
            <a:r>
              <a:rPr lang="sv-SE" sz="1400" dirty="0" smtClean="0"/>
              <a:t>• Kommunala riktlinjer , nyligen reviderade</a:t>
            </a:r>
            <a:r>
              <a:rPr lang="sv-SE" sz="1400" baseline="0" dirty="0" smtClean="0"/>
              <a:t> och</a:t>
            </a:r>
            <a:r>
              <a:rPr lang="sv-SE" sz="1400" dirty="0" smtClean="0"/>
              <a:t> kommer att publiceras månadsskiftet</a:t>
            </a:r>
            <a:r>
              <a:rPr lang="sv-SE" sz="1400" baseline="0" dirty="0" smtClean="0"/>
              <a:t> nov/ dec</a:t>
            </a:r>
            <a:r>
              <a:rPr lang="sv-SE" sz="1400" dirty="0" smtClean="0"/>
              <a:t>.</a:t>
            </a:r>
          </a:p>
          <a:p>
            <a:r>
              <a:rPr lang="sv-SE" sz="1400" dirty="0" smtClean="0"/>
              <a:t>• Handbok alkohollagen, </a:t>
            </a:r>
            <a:r>
              <a:rPr lang="sv-SE" sz="1400" baseline="0" dirty="0" smtClean="0"/>
              <a:t> kommer att revideras och arbetet påbörjas under innevarande månad </a:t>
            </a:r>
            <a:r>
              <a:rPr lang="sv-SE" sz="1400" dirty="0" smtClean="0"/>
              <a:t>.</a:t>
            </a:r>
          </a:p>
          <a:p>
            <a:r>
              <a:rPr lang="sv-SE" sz="1400" dirty="0" smtClean="0"/>
              <a:t>•Tillståndsregistret: Ett centralt register med alla permanenta serveringstillstånd i Sverige</a:t>
            </a:r>
            <a:r>
              <a:rPr lang="sv-SE" sz="1400" baseline="0" dirty="0" smtClean="0"/>
              <a:t> och</a:t>
            </a:r>
            <a:r>
              <a:rPr lang="sv-SE" sz="1400" dirty="0" smtClean="0"/>
              <a:t> upplagshavare och varumottagare av alkoholhaltiga drycker enligt skatteverkets beslut.</a:t>
            </a:r>
          </a:p>
          <a:p>
            <a:r>
              <a:rPr lang="sv-SE" sz="1400" dirty="0" smtClean="0"/>
              <a:t>• Råd och stöd till Länsstyrelserna i första hand, men även till kommuner och till enskilda. Frågor kommer till vår mailbox och</a:t>
            </a:r>
            <a:r>
              <a:rPr lang="sv-SE" sz="1400" baseline="0" dirty="0" smtClean="0"/>
              <a:t> adressen</a:t>
            </a:r>
            <a:r>
              <a:rPr lang="sv-SE" sz="1400" dirty="0" smtClean="0"/>
              <a:t> finns</a:t>
            </a:r>
            <a:r>
              <a:rPr lang="sv-SE" sz="1400" baseline="0" dirty="0" smtClean="0"/>
              <a:t> </a:t>
            </a:r>
            <a:r>
              <a:rPr lang="sv-SE" sz="1400" dirty="0" smtClean="0"/>
              <a:t>på vår</a:t>
            </a:r>
            <a:r>
              <a:rPr lang="sv-SE" sz="1400" baseline="0" dirty="0" smtClean="0"/>
              <a:t> hemsida </a:t>
            </a:r>
            <a:r>
              <a:rPr lang="sv-SE" sz="1400" dirty="0" smtClean="0"/>
              <a:t>eller genom telefonsamtal. Vilket är en stor del </a:t>
            </a:r>
            <a:r>
              <a:rPr lang="sv-SE" sz="1400" dirty="0"/>
              <a:t>a</a:t>
            </a:r>
            <a:r>
              <a:rPr lang="sv-SE" sz="1400" dirty="0" smtClean="0"/>
              <a:t>v vårt arbete.</a:t>
            </a:r>
          </a:p>
          <a:p>
            <a:endParaRPr lang="sv-SE" sz="1400" dirty="0"/>
          </a:p>
        </p:txBody>
      </p:sp>
      <p:sp>
        <p:nvSpPr>
          <p:cNvPr id="4" name="Platshållare för bildnummer 3"/>
          <p:cNvSpPr>
            <a:spLocks noGrp="1"/>
          </p:cNvSpPr>
          <p:nvPr>
            <p:ph type="sldNum" sz="quarter" idx="10"/>
          </p:nvPr>
        </p:nvSpPr>
        <p:spPr/>
        <p:txBody>
          <a:bodyPr/>
          <a:lstStyle/>
          <a:p>
            <a:fld id="{631AB983-93A2-4D15-93E7-7C8ABF881EF0}" type="slidenum">
              <a:rPr lang="sv-SE" smtClean="0"/>
              <a:t>18</a:t>
            </a:fld>
            <a:endParaRPr lang="sv-SE" dirty="0"/>
          </a:p>
        </p:txBody>
      </p:sp>
    </p:spTree>
    <p:extLst>
      <p:ext uri="{BB962C8B-B14F-4D97-AF65-F5344CB8AC3E}">
        <p14:creationId xmlns:p14="http://schemas.microsoft.com/office/powerpoint/2010/main" val="397835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baseline="0" dirty="0" smtClean="0"/>
              <a:t>Den som ansöker om tillstånd för alkoholservering eller provsmakning ska från och med 1 januari 2011 göra ett kunskapsprov om alkohollagstiftningen vilket regleras i 8 kap. 12 § alkohollagen.</a:t>
            </a:r>
          </a:p>
          <a:p>
            <a:endParaRPr lang="sv-SE" baseline="0" dirty="0" smtClean="0"/>
          </a:p>
          <a:p>
            <a:r>
              <a:rPr lang="sv-SE" baseline="0" dirty="0" smtClean="0"/>
              <a:t>Enligt 4 § i Statens folkhälsoinstituts föreskrift om kunskapsprov ska kunskaper finnas inom fyra områden:</a:t>
            </a:r>
          </a:p>
          <a:p>
            <a:endParaRPr lang="sv-SE" baseline="0" dirty="0" smtClean="0"/>
          </a:p>
          <a:p>
            <a:r>
              <a:rPr lang="sv-SE" baseline="0" dirty="0" smtClean="0"/>
              <a:t>1. alkoholpolitik,</a:t>
            </a:r>
          </a:p>
          <a:p>
            <a:r>
              <a:rPr lang="sv-SE" baseline="0" dirty="0" smtClean="0"/>
              <a:t>2. bestämmelser om servering,</a:t>
            </a:r>
          </a:p>
          <a:p>
            <a:r>
              <a:rPr lang="sv-SE" baseline="0" dirty="0" smtClean="0"/>
              <a:t>3. bestämmelser om tillsyn och</a:t>
            </a:r>
          </a:p>
          <a:p>
            <a:r>
              <a:rPr lang="sv-SE" baseline="0" dirty="0" smtClean="0"/>
              <a:t>4. bestämmelser om mat och utrustning</a:t>
            </a:r>
          </a:p>
          <a:p>
            <a:endParaRPr lang="sv-SE" baseline="0" dirty="0" smtClean="0"/>
          </a:p>
          <a:p>
            <a:r>
              <a:rPr lang="sv-SE" baseline="0" dirty="0" smtClean="0"/>
              <a:t>* Kommunen ska vid sin prövning av en sökandes kunskaper i alkohollagstiftningen använda prov framtagna av Statens folkhälsoinstitut.</a:t>
            </a:r>
          </a:p>
          <a:p>
            <a:r>
              <a:rPr lang="sv-SE" baseline="0" dirty="0" smtClean="0"/>
              <a:t>* Sökanden ska ges möjlighet till två omprov alltså totalt 3 försök.</a:t>
            </a:r>
          </a:p>
          <a:p>
            <a:r>
              <a:rPr lang="sv-SE" baseline="0" dirty="0" smtClean="0"/>
              <a:t>* Ett kunskapsprov får avläggas muntligen om sökanden inte behärskar något av de språk som proven tillhandahålls på eller om personen kan styrka påtagliga läs- eller skrivsvårigheter eller om det i övrigt finns särskilda skäl av annat slag.</a:t>
            </a:r>
          </a:p>
          <a:p>
            <a:pPr marL="171450" indent="-171450">
              <a:buFont typeface="Arial" charset="0"/>
              <a:buChar char="•"/>
            </a:pPr>
            <a:r>
              <a:rPr lang="sv-SE" baseline="0" dirty="0" smtClean="0"/>
              <a:t>Tolk som anlitas ska vara auktoriserad.</a:t>
            </a:r>
          </a:p>
          <a:p>
            <a:pPr marL="171450" indent="-171450">
              <a:buFont typeface="Arial" charset="0"/>
              <a:buChar char="•"/>
            </a:pPr>
            <a:endParaRPr lang="sv-SE" baseline="0" dirty="0" smtClean="0"/>
          </a:p>
          <a:p>
            <a:pPr marL="171450" indent="-171450">
              <a:buFont typeface="Arial" charset="0"/>
              <a:buChar char="•"/>
            </a:pPr>
            <a:r>
              <a:rPr lang="sv-SE" dirty="0" smtClean="0"/>
              <a:t>Endast den eller de som ansöker om ett tillstånd har rätt att genomföra provet</a:t>
            </a:r>
          </a:p>
          <a:p>
            <a:pPr marL="171450" indent="-171450">
              <a:buFont typeface="Arial" charset="0"/>
              <a:buChar char="•"/>
            </a:pPr>
            <a:r>
              <a:rPr lang="sv-SE" dirty="0" smtClean="0"/>
              <a:t>Den statistik</a:t>
            </a:r>
            <a:r>
              <a:rPr lang="sv-SE" baseline="0" dirty="0" smtClean="0"/>
              <a:t> </a:t>
            </a:r>
            <a:r>
              <a:rPr lang="sv-SE" dirty="0" smtClean="0"/>
              <a:t>som finns tillgänglig avser perioden januari – september 2011. Under denna period har 2 765 personer påbörjat sina kunskapsprov. Det är 2 253 personer som nu är färdiga, dvs. de har blivit godkända vid något av de tre försöken man har, alternativt blivit underkända. ( då skall kommunen skriva ett avslag på ärendet och den enskilde kan återigen lämna </a:t>
            </a:r>
            <a:r>
              <a:rPr lang="sv-SE" smtClean="0"/>
              <a:t>in en ansökan.</a:t>
            </a:r>
            <a:endParaRPr lang="sv-SE" dirty="0" smtClean="0"/>
          </a:p>
          <a:p>
            <a:pPr marL="171450" indent="-171450">
              <a:buFont typeface="Arial" charset="0"/>
              <a:buChar char="•"/>
            </a:pPr>
            <a:endParaRPr lang="sv-SE" dirty="0" smtClean="0"/>
          </a:p>
          <a:p>
            <a:pPr marL="171450" indent="-171450">
              <a:buFont typeface="Arial" charset="0"/>
              <a:buChar char="•"/>
            </a:pPr>
            <a:r>
              <a:rPr lang="sv-SE" dirty="0" smtClean="0"/>
              <a:t>I den här gruppen på 2 253 personer är 1 934 (86 %) godkända och 321 personer (14 %) underkända om man tittar på hela perioden januari – september. </a:t>
            </a:r>
          </a:p>
          <a:p>
            <a:pPr marL="171450" indent="-171450">
              <a:buFont typeface="Arial" charset="0"/>
              <a:buChar cha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631AB983-93A2-4D15-93E7-7C8ABF881EF0}" type="slidenum">
              <a:rPr lang="sv-SE" smtClean="0"/>
              <a:t>19</a:t>
            </a:fld>
            <a:endParaRPr lang="sv-SE" dirty="0"/>
          </a:p>
        </p:txBody>
      </p:sp>
    </p:spTree>
    <p:extLst>
      <p:ext uri="{BB962C8B-B14F-4D97-AF65-F5344CB8AC3E}">
        <p14:creationId xmlns:p14="http://schemas.microsoft.com/office/powerpoint/2010/main" val="414041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FHI blev</a:t>
            </a:r>
            <a:r>
              <a:rPr lang="sv-SE" baseline="0" dirty="0" smtClean="0"/>
              <a:t> vid årsskiftet ny tillsynsmyndighet för teknisk sprit och alkoholhaltiga preparat. Tidigare tillsynsmyndighet och </a:t>
            </a:r>
            <a:r>
              <a:rPr lang="sv-SE" i="1" baseline="0" dirty="0" smtClean="0"/>
              <a:t>tillståndsmyndighet</a:t>
            </a:r>
            <a:r>
              <a:rPr lang="sv-SE" baseline="0" dirty="0" smtClean="0"/>
              <a:t> var LV. Den särskilda tillståndsplikten avskaffades vid årsskiftet genom den nya alkohollagen. På dessa tre områden har FHI det direkta tillsynsansvaret.</a:t>
            </a:r>
          </a:p>
          <a:p>
            <a:endParaRPr lang="sv-SE" baseline="0" dirty="0" smtClean="0"/>
          </a:p>
          <a:p>
            <a:r>
              <a:rPr lang="sv-SE" dirty="0" smtClean="0"/>
              <a:t>Handel med teknisk sprit kräver oftast godkännande som upplagshavare</a:t>
            </a:r>
            <a:r>
              <a:rPr lang="sv-SE" baseline="0" dirty="0" smtClean="0"/>
              <a:t> eller skattebefriad förbrukare hos SKV. Hos SKV i Ludvika som handlägger alkoholskattefrågor. Handel med teknisk sprit som är fullständigt denaturerad är dock fri. Fullständigt denaturerad betyder att spriten är tillsatt substanser som gör den odrickbar och som också ska </a:t>
            </a:r>
            <a:r>
              <a:rPr lang="sv-SE" baseline="0" smtClean="0"/>
              <a:t>göra den omöjlig </a:t>
            </a:r>
            <a:r>
              <a:rPr lang="sv-SE" baseline="0" dirty="0" smtClean="0"/>
              <a:t>att rena och därmed göra den drickbar. Enligt alkohollagens definition avses med teknisk sprit sådan sprit som är avsedd att användas för tekniskt, industriellt, medicinskt, vetenskapligt eller annat jämförligt ändamål (och som är hänförligt till KN-nr 2207 eller 2208 enligt den Kombinerade nomenklaturen EEG nr 2658/87).</a:t>
            </a:r>
          </a:p>
          <a:p>
            <a:endParaRPr lang="sv-SE" baseline="0" dirty="0" smtClean="0"/>
          </a:p>
          <a:p>
            <a:r>
              <a:rPr lang="sv-SE" baseline="0" dirty="0" smtClean="0"/>
              <a:t>Handel med alkoholhaltiga preparat är fri. Men preparaten ska vara denaturerade på ett sätt som så långt som möjligt hindrar förtäring. Alkoholhaltiga preparat får dock inte säljas om det finns särskild anledning att anta att varan är avsedd att användas i berusningssyfte. </a:t>
            </a:r>
          </a:p>
          <a:p>
            <a:r>
              <a:rPr lang="sv-SE" baseline="0" dirty="0" smtClean="0"/>
              <a:t>Vad är då alkoholhaltiga preparat? Enligt lagens definition en vara som färdigställts för slutlig användning som innehåller mer än 2,25 volymprocent alkohol och som inte är alkoholdryck, teknisk sprit eller läkemedel (enligt läkemedelslagen). Exempel på:</a:t>
            </a:r>
          </a:p>
          <a:p>
            <a:r>
              <a:rPr lang="sv-SE" baseline="0" dirty="0" smtClean="0"/>
              <a:t>För att FHI ska kunna utöva tillsyn över området behöver vi ha tillgång till information. Statliga och kommunala myndigheter har därför fått en underrättelseskyldighet ( AL 9:10)  om de i sin verksamhet får kännedom om något som kan ha betydelse för vår tillsyn. Även tips från allmänheten kan vara av stort värde för vår möjlighet att kartlägga marknaden för alkoholhaltiga preparat.</a:t>
            </a:r>
          </a:p>
          <a:p>
            <a:endParaRPr lang="sv-SE" baseline="0" dirty="0" smtClean="0"/>
          </a:p>
          <a:p>
            <a:r>
              <a:rPr lang="sv-SE" baseline="0" dirty="0" smtClean="0"/>
              <a:t>För tillverkning av alkoholdrycker krävdes före 1 januari 2011 ett tillverkningstillstånd från FHI samt ett godkännande som upplagshavare hos SKV. Efter årsskiftet räcker det med godkännande som upplagshavare eller skattebefriad förbrukare från SKV för att tillverka alkoholdrycker i kommersiellt syfte. För tillverkning av vin , folköl, starköl och andra jästa drycker i </a:t>
            </a:r>
            <a:r>
              <a:rPr lang="sv-SE" i="1" baseline="0" dirty="0" smtClean="0"/>
              <a:t>hemmet för eget behov </a:t>
            </a:r>
            <a:r>
              <a:rPr lang="sv-SE" baseline="0" dirty="0" smtClean="0"/>
              <a:t>krävs inget godkännande.</a:t>
            </a:r>
          </a:p>
          <a:p>
            <a:r>
              <a:rPr lang="sv-SE" baseline="0" dirty="0" smtClean="0"/>
              <a:t>Vid utgången av 2010 fanns 107 tillverkare med tillstånd från FHI. Under 2010 tillkom 15 nya tillstånd. Och ökningstendensen består. Enligt 9 § AF ska SKV underrätta FHI om beslut om godkännanden och återkallelser som avser tillverkare. Enligt den uppgift som FHI fick från SKV i slutet av augusti har 19 nya alkoholdryckstillverkare tillkommit under jan-aug 2011. </a:t>
            </a:r>
          </a:p>
        </p:txBody>
      </p:sp>
      <p:sp>
        <p:nvSpPr>
          <p:cNvPr id="4" name="Platshållare för bildnummer 3"/>
          <p:cNvSpPr>
            <a:spLocks noGrp="1"/>
          </p:cNvSpPr>
          <p:nvPr>
            <p:ph type="sldNum" sz="quarter" idx="10"/>
          </p:nvPr>
        </p:nvSpPr>
        <p:spPr/>
        <p:txBody>
          <a:bodyPr/>
          <a:lstStyle/>
          <a:p>
            <a:fld id="{AEB6DEFE-6B35-4266-9514-FBD97B80C1BC}" type="slidenum">
              <a:rPr lang="sv-SE" smtClean="0"/>
              <a:t>20</a:t>
            </a:fld>
            <a:endParaRPr lang="sv-SE"/>
          </a:p>
        </p:txBody>
      </p:sp>
    </p:spTree>
    <p:extLst>
      <p:ext uri="{BB962C8B-B14F-4D97-AF65-F5344CB8AC3E}">
        <p14:creationId xmlns:p14="http://schemas.microsoft.com/office/powerpoint/2010/main" val="3934674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9"/>
          <p:cNvSpPr>
            <a:spLocks noChangeArrowheads="1"/>
          </p:cNvSpPr>
          <p:nvPr/>
        </p:nvSpPr>
        <p:spPr bwMode="auto">
          <a:xfrm>
            <a:off x="863600" y="0"/>
            <a:ext cx="82804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5" name="Rectangle 11"/>
          <p:cNvSpPr>
            <a:spLocks noChangeArrowheads="1"/>
          </p:cNvSpPr>
          <p:nvPr/>
        </p:nvSpPr>
        <p:spPr bwMode="auto">
          <a:xfrm>
            <a:off x="0" y="719138"/>
            <a:ext cx="9144000" cy="71913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6" name="Picture 14" descr="FHI_logo_s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717550"/>
            <a:ext cx="36496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492250" y="1878013"/>
            <a:ext cx="6967538" cy="1766887"/>
          </a:xfrm>
        </p:spPr>
        <p:txBody>
          <a:bodyPr lIns="90000" tIns="46800" rIns="90000" bIns="46800" anchor="t"/>
          <a:lstStyle>
            <a:lvl1pPr>
              <a:lnSpc>
                <a:spcPts val="5600"/>
              </a:lnSpc>
              <a:defRPr sz="4000">
                <a:solidFill>
                  <a:schemeClr val="bg1"/>
                </a:solidFill>
              </a:defRPr>
            </a:lvl1pPr>
          </a:lstStyle>
          <a:p>
            <a:pPr lvl="0"/>
            <a:r>
              <a:rPr lang="sv-SE" noProof="0" smtClean="0"/>
              <a:t>Klicka här för att ändra format</a:t>
            </a:r>
          </a:p>
        </p:txBody>
      </p:sp>
      <p:sp>
        <p:nvSpPr>
          <p:cNvPr id="5123" name="Rectangle 3"/>
          <p:cNvSpPr>
            <a:spLocks noGrp="1" noChangeArrowheads="1"/>
          </p:cNvSpPr>
          <p:nvPr>
            <p:ph type="subTitle" idx="1"/>
          </p:nvPr>
        </p:nvSpPr>
        <p:spPr>
          <a:xfrm>
            <a:off x="1492250" y="3783013"/>
            <a:ext cx="6967538" cy="1235075"/>
          </a:xfrm>
        </p:spPr>
        <p:txBody>
          <a:bodyPr/>
          <a:lstStyle>
            <a:lvl1pPr marL="0" indent="0">
              <a:buFontTx/>
              <a:buNone/>
              <a:defRPr>
                <a:solidFill>
                  <a:schemeClr val="bg1"/>
                </a:solidFill>
              </a:defRPr>
            </a:lvl1pPr>
          </a:lstStyle>
          <a:p>
            <a:pPr lvl="0"/>
            <a:r>
              <a:rPr lang="sv-SE" noProof="0" smtClean="0"/>
              <a:t>Klicka här för att ändra format på underrubrik i bakgrunden</a:t>
            </a:r>
          </a:p>
        </p:txBody>
      </p:sp>
      <p:sp>
        <p:nvSpPr>
          <p:cNvPr id="7" name="Rectangle 4"/>
          <p:cNvSpPr>
            <a:spLocks noGrp="1" noChangeArrowheads="1"/>
          </p:cNvSpPr>
          <p:nvPr>
            <p:ph type="dt" sz="half" idx="10"/>
          </p:nvPr>
        </p:nvSpPr>
        <p:spPr/>
        <p:txBody>
          <a:bodyPr/>
          <a:lstStyle>
            <a:lvl1pPr>
              <a:defRPr smtClean="0">
                <a:solidFill>
                  <a:schemeClr val="bg1"/>
                </a:solidFill>
              </a:defRPr>
            </a:lvl1pPr>
          </a:lstStyle>
          <a:p>
            <a:fld id="{91C6FB7D-3BCF-46C5-BCE3-13DF1FA71C32}" type="datetime1">
              <a:rPr lang="sv-SE" smtClean="0"/>
              <a:pPr/>
              <a:t>2011-11-15</a:t>
            </a:fld>
            <a:endParaRPr lang="sv-SE"/>
          </a:p>
        </p:txBody>
      </p:sp>
      <p:sp>
        <p:nvSpPr>
          <p:cNvPr id="8" name="Rectangle 5"/>
          <p:cNvSpPr>
            <a:spLocks noGrp="1" noChangeArrowheads="1"/>
          </p:cNvSpPr>
          <p:nvPr>
            <p:ph type="ftr" sz="quarter" idx="11"/>
          </p:nvPr>
        </p:nvSpPr>
        <p:spPr/>
        <p:txBody>
          <a:bodyPr/>
          <a:lstStyle>
            <a:lvl1pPr>
              <a:defRPr smtClean="0">
                <a:solidFill>
                  <a:schemeClr val="bg1"/>
                </a:solidFill>
              </a:defRPr>
            </a:lvl1pPr>
          </a:lstStyle>
          <a:p>
            <a:endParaRPr lang="sv-SE"/>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r>
              <a:rPr lang="sv-SE" smtClean="0"/>
              <a:t>Sid </a:t>
            </a:r>
            <a:fld id="{1CDC3957-B5C4-48DF-93B8-B56834BD68AE}" type="slidenum">
              <a:rPr lang="sv-SE" smtClean="0"/>
              <a:pPr/>
              <a:t>‹#›</a:t>
            </a:fld>
            <a:endParaRPr lang="sv-SE"/>
          </a:p>
        </p:txBody>
      </p:sp>
    </p:spTree>
    <p:extLst>
      <p:ext uri="{BB962C8B-B14F-4D97-AF65-F5344CB8AC3E}">
        <p14:creationId xmlns:p14="http://schemas.microsoft.com/office/powerpoint/2010/main" val="158412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fld id="{1050DD39-B7B9-40B2-B631-41707EB086B3}" type="datetime1">
              <a:rPr lang="sv-SE" smtClean="0"/>
              <a:pPr/>
              <a:t>2011-11-15</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r>
              <a:rPr lang="sv-SE" smtClean="0"/>
              <a:t>Sid </a:t>
            </a:r>
            <a:fld id="{8ECCD9CE-6EF0-4322-AFE7-C99EA7DE6B4C}" type="slidenum">
              <a:rPr lang="sv-SE" smtClean="0"/>
              <a:pPr/>
              <a:t>‹#›</a:t>
            </a:fld>
            <a:endParaRPr lang="sv-SE"/>
          </a:p>
        </p:txBody>
      </p:sp>
    </p:spTree>
    <p:extLst>
      <p:ext uri="{BB962C8B-B14F-4D97-AF65-F5344CB8AC3E}">
        <p14:creationId xmlns:p14="http://schemas.microsoft.com/office/powerpoint/2010/main" val="28346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7813" y="274638"/>
            <a:ext cx="1831975" cy="52419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131888" y="274638"/>
            <a:ext cx="5343525" cy="52419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fld id="{6907DF6C-B4FA-4472-BCDB-FC8C75078267}" type="datetime1">
              <a:rPr lang="sv-SE" smtClean="0"/>
              <a:pPr/>
              <a:t>2011-11-15</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r>
              <a:rPr lang="sv-SE" smtClean="0"/>
              <a:t>Sid </a:t>
            </a:r>
            <a:fld id="{02D84C7E-2487-4286-BF40-A58D9242ABF5}" type="slidenum">
              <a:rPr lang="sv-SE" smtClean="0"/>
              <a:pPr/>
              <a:t>‹#›</a:t>
            </a:fld>
            <a:endParaRPr lang="sv-SE"/>
          </a:p>
        </p:txBody>
      </p:sp>
    </p:spTree>
    <p:extLst>
      <p:ext uri="{BB962C8B-B14F-4D97-AF65-F5344CB8AC3E}">
        <p14:creationId xmlns:p14="http://schemas.microsoft.com/office/powerpoint/2010/main" val="67743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fld id="{724858C9-E611-4C4C-B09B-ACA625BCFA3D}" type="datetime1">
              <a:rPr lang="sv-SE" smtClean="0"/>
              <a:pPr/>
              <a:t>2011-11-15</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r>
              <a:rPr lang="sv-SE" smtClean="0"/>
              <a:t>Sid </a:t>
            </a:r>
            <a:fld id="{508001E4-C29D-4187-9E15-6B3CA3653867}" type="slidenum">
              <a:rPr lang="sv-SE" smtClean="0"/>
              <a:pPr/>
              <a:t>‹#›</a:t>
            </a:fld>
            <a:endParaRPr lang="sv-SE"/>
          </a:p>
        </p:txBody>
      </p:sp>
    </p:spTree>
    <p:extLst>
      <p:ext uri="{BB962C8B-B14F-4D97-AF65-F5344CB8AC3E}">
        <p14:creationId xmlns:p14="http://schemas.microsoft.com/office/powerpoint/2010/main" val="416510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fld id="{E043378B-0F2C-452D-92F8-06301D76C5B6}" type="datetime1">
              <a:rPr lang="sv-SE" smtClean="0"/>
              <a:pPr/>
              <a:t>2011-11-15</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r>
              <a:rPr lang="sv-SE" smtClean="0"/>
              <a:t>Sid </a:t>
            </a:r>
            <a:fld id="{6FA1F5D4-1C14-4B0F-905C-2ACF50054993}" type="slidenum">
              <a:rPr lang="sv-SE" smtClean="0"/>
              <a:pPr/>
              <a:t>‹#›</a:t>
            </a:fld>
            <a:endParaRPr lang="sv-SE"/>
          </a:p>
        </p:txBody>
      </p:sp>
    </p:spTree>
    <p:extLst>
      <p:ext uri="{BB962C8B-B14F-4D97-AF65-F5344CB8AC3E}">
        <p14:creationId xmlns:p14="http://schemas.microsoft.com/office/powerpoint/2010/main" val="272860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1139825" y="1600200"/>
            <a:ext cx="3582988"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875213" y="1600200"/>
            <a:ext cx="3584575"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fld id="{96B3DBD8-165F-42DE-BE33-0E947AF2D614}" type="datetime1">
              <a:rPr lang="sv-SE" smtClean="0"/>
              <a:pPr/>
              <a:t>2011-11-15</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r>
              <a:rPr lang="sv-SE" smtClean="0"/>
              <a:t>Sid </a:t>
            </a:r>
            <a:fld id="{78AD0729-A28B-4C6C-A8E7-4B475AF8BB03}" type="slidenum">
              <a:rPr lang="sv-SE" smtClean="0"/>
              <a:pPr/>
              <a:t>‹#›</a:t>
            </a:fld>
            <a:endParaRPr lang="sv-SE"/>
          </a:p>
        </p:txBody>
      </p:sp>
    </p:spTree>
    <p:extLst>
      <p:ext uri="{BB962C8B-B14F-4D97-AF65-F5344CB8AC3E}">
        <p14:creationId xmlns:p14="http://schemas.microsoft.com/office/powerpoint/2010/main" val="304574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fld id="{A80C95CA-F541-4F4B-A0AE-BE96776EECDB}" type="datetime1">
              <a:rPr lang="sv-SE" smtClean="0"/>
              <a:pPr/>
              <a:t>2011-11-15</a:t>
            </a:fld>
            <a:endParaRPr lang="sv-SE"/>
          </a:p>
        </p:txBody>
      </p:sp>
      <p:sp>
        <p:nvSpPr>
          <p:cNvPr id="8" name="Rectangle 5"/>
          <p:cNvSpPr>
            <a:spLocks noGrp="1" noChangeArrowheads="1"/>
          </p:cNvSpPr>
          <p:nvPr>
            <p:ph type="ftr" sz="quarter" idx="11"/>
          </p:nvPr>
        </p:nvSpPr>
        <p:spPr>
          <a:ln/>
        </p:spPr>
        <p:txBody>
          <a:bodyPr/>
          <a:lstStyle>
            <a:lvl1pPr>
              <a:defRPr/>
            </a:lvl1pPr>
          </a:lstStyle>
          <a:p>
            <a:endParaRPr lang="sv-SE"/>
          </a:p>
        </p:txBody>
      </p:sp>
      <p:sp>
        <p:nvSpPr>
          <p:cNvPr id="9" name="Rectangle 6"/>
          <p:cNvSpPr>
            <a:spLocks noGrp="1" noChangeArrowheads="1"/>
          </p:cNvSpPr>
          <p:nvPr>
            <p:ph type="sldNum" sz="quarter" idx="12"/>
          </p:nvPr>
        </p:nvSpPr>
        <p:spPr>
          <a:ln/>
        </p:spPr>
        <p:txBody>
          <a:bodyPr/>
          <a:lstStyle>
            <a:lvl1pPr>
              <a:defRPr/>
            </a:lvl1pPr>
          </a:lstStyle>
          <a:p>
            <a:r>
              <a:rPr lang="sv-SE" smtClean="0"/>
              <a:t>Sid </a:t>
            </a:r>
            <a:fld id="{198F1DD3-EDEE-433E-9752-CF169D7DAB9D}" type="slidenum">
              <a:rPr lang="sv-SE" smtClean="0"/>
              <a:pPr/>
              <a:t>‹#›</a:t>
            </a:fld>
            <a:endParaRPr lang="sv-SE"/>
          </a:p>
        </p:txBody>
      </p:sp>
    </p:spTree>
    <p:extLst>
      <p:ext uri="{BB962C8B-B14F-4D97-AF65-F5344CB8AC3E}">
        <p14:creationId xmlns:p14="http://schemas.microsoft.com/office/powerpoint/2010/main" val="387788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fld id="{AA8EC8FE-2563-41D7-8F72-4EF3BE531729}" type="datetime1">
              <a:rPr lang="sv-SE" smtClean="0"/>
              <a:pPr/>
              <a:t>2011-11-15</a:t>
            </a:fld>
            <a:endParaRPr lang="sv-SE"/>
          </a:p>
        </p:txBody>
      </p:sp>
      <p:sp>
        <p:nvSpPr>
          <p:cNvPr id="4" name="Rectangle 5"/>
          <p:cNvSpPr>
            <a:spLocks noGrp="1" noChangeArrowheads="1"/>
          </p:cNvSpPr>
          <p:nvPr>
            <p:ph type="ftr" sz="quarter" idx="11"/>
          </p:nvPr>
        </p:nvSpPr>
        <p:spPr>
          <a:ln/>
        </p:spPr>
        <p:txBody>
          <a:bodyPr/>
          <a:lstStyle>
            <a:lvl1pPr>
              <a:defRPr/>
            </a:lvl1pPr>
          </a:lstStyle>
          <a:p>
            <a:endParaRPr lang="sv-SE"/>
          </a:p>
        </p:txBody>
      </p:sp>
      <p:sp>
        <p:nvSpPr>
          <p:cNvPr id="5" name="Rectangle 6"/>
          <p:cNvSpPr>
            <a:spLocks noGrp="1" noChangeArrowheads="1"/>
          </p:cNvSpPr>
          <p:nvPr>
            <p:ph type="sldNum" sz="quarter" idx="12"/>
          </p:nvPr>
        </p:nvSpPr>
        <p:spPr>
          <a:ln/>
        </p:spPr>
        <p:txBody>
          <a:bodyPr/>
          <a:lstStyle>
            <a:lvl1pPr>
              <a:defRPr/>
            </a:lvl1pPr>
          </a:lstStyle>
          <a:p>
            <a:r>
              <a:rPr lang="sv-SE" smtClean="0"/>
              <a:t>Sid </a:t>
            </a:r>
            <a:fld id="{20CB703E-6342-45AD-B42A-E923701B31CF}" type="slidenum">
              <a:rPr lang="sv-SE" smtClean="0"/>
              <a:pPr/>
              <a:t>‹#›</a:t>
            </a:fld>
            <a:endParaRPr lang="sv-SE"/>
          </a:p>
        </p:txBody>
      </p:sp>
    </p:spTree>
    <p:extLst>
      <p:ext uri="{BB962C8B-B14F-4D97-AF65-F5344CB8AC3E}">
        <p14:creationId xmlns:p14="http://schemas.microsoft.com/office/powerpoint/2010/main" val="29708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15786CE-95FC-4A56-8BF3-E435DF355A3A}" type="datetime1">
              <a:rPr lang="sv-SE" smtClean="0"/>
              <a:pPr/>
              <a:t>2011-11-15</a:t>
            </a:fld>
            <a:endParaRPr lang="sv-SE"/>
          </a:p>
        </p:txBody>
      </p:sp>
      <p:sp>
        <p:nvSpPr>
          <p:cNvPr id="3" name="Rectangle 5"/>
          <p:cNvSpPr>
            <a:spLocks noGrp="1" noChangeArrowheads="1"/>
          </p:cNvSpPr>
          <p:nvPr>
            <p:ph type="ftr" sz="quarter" idx="11"/>
          </p:nvPr>
        </p:nvSpPr>
        <p:spPr>
          <a:ln/>
        </p:spPr>
        <p:txBody>
          <a:bodyPr/>
          <a:lstStyle>
            <a:lvl1pPr>
              <a:defRPr/>
            </a:lvl1pPr>
          </a:lstStyle>
          <a:p>
            <a:endParaRPr lang="sv-SE"/>
          </a:p>
        </p:txBody>
      </p:sp>
      <p:sp>
        <p:nvSpPr>
          <p:cNvPr id="4" name="Rectangle 6"/>
          <p:cNvSpPr>
            <a:spLocks noGrp="1" noChangeArrowheads="1"/>
          </p:cNvSpPr>
          <p:nvPr>
            <p:ph type="sldNum" sz="quarter" idx="12"/>
          </p:nvPr>
        </p:nvSpPr>
        <p:spPr>
          <a:ln/>
        </p:spPr>
        <p:txBody>
          <a:bodyPr/>
          <a:lstStyle>
            <a:lvl1pPr>
              <a:defRPr/>
            </a:lvl1pPr>
          </a:lstStyle>
          <a:p>
            <a:r>
              <a:rPr lang="sv-SE" smtClean="0"/>
              <a:t>Sid </a:t>
            </a:r>
            <a:fld id="{20DDB2CF-DBC7-4095-9694-22D6298FEF0A}" type="slidenum">
              <a:rPr lang="sv-SE" smtClean="0"/>
              <a:pPr/>
              <a:t>‹#›</a:t>
            </a:fld>
            <a:endParaRPr lang="sv-SE"/>
          </a:p>
        </p:txBody>
      </p:sp>
    </p:spTree>
    <p:extLst>
      <p:ext uri="{BB962C8B-B14F-4D97-AF65-F5344CB8AC3E}">
        <p14:creationId xmlns:p14="http://schemas.microsoft.com/office/powerpoint/2010/main" val="93479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A0C6CD2E-2B2E-4AE4-B0D1-795C8D538993}" type="datetime1">
              <a:rPr lang="sv-SE" smtClean="0"/>
              <a:pPr/>
              <a:t>2011-11-15</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r>
              <a:rPr lang="sv-SE" smtClean="0"/>
              <a:t>Sid </a:t>
            </a:r>
            <a:fld id="{D25F4C22-29A4-4FA4-814B-BD53543F0012}" type="slidenum">
              <a:rPr lang="sv-SE" smtClean="0"/>
              <a:pPr/>
              <a:t>‹#›</a:t>
            </a:fld>
            <a:endParaRPr lang="sv-SE"/>
          </a:p>
        </p:txBody>
      </p:sp>
    </p:spTree>
    <p:extLst>
      <p:ext uri="{BB962C8B-B14F-4D97-AF65-F5344CB8AC3E}">
        <p14:creationId xmlns:p14="http://schemas.microsoft.com/office/powerpoint/2010/main" val="180916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E50B5258-31E1-4336-A6AB-930AAD16FC2B}" type="datetime1">
              <a:rPr lang="sv-SE" smtClean="0"/>
              <a:pPr/>
              <a:t>2011-11-15</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r>
              <a:rPr lang="sv-SE" smtClean="0"/>
              <a:t>Sid </a:t>
            </a:r>
            <a:fld id="{58B822E8-342B-47A8-A986-8C72069617D7}" type="slidenum">
              <a:rPr lang="sv-SE" smtClean="0"/>
              <a:pPr/>
              <a:t>‹#›</a:t>
            </a:fld>
            <a:endParaRPr lang="sv-SE"/>
          </a:p>
        </p:txBody>
      </p:sp>
    </p:spTree>
    <p:extLst>
      <p:ext uri="{BB962C8B-B14F-4D97-AF65-F5344CB8AC3E}">
        <p14:creationId xmlns:p14="http://schemas.microsoft.com/office/powerpoint/2010/main" val="302086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7191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27" name="Rectangle 2"/>
          <p:cNvSpPr>
            <a:spLocks noGrp="1" noChangeArrowheads="1"/>
          </p:cNvSpPr>
          <p:nvPr>
            <p:ph type="title"/>
          </p:nvPr>
        </p:nvSpPr>
        <p:spPr bwMode="auto">
          <a:xfrm>
            <a:off x="1131888" y="274638"/>
            <a:ext cx="7327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8" name="Rectangle 3"/>
          <p:cNvSpPr>
            <a:spLocks noGrp="1" noChangeArrowheads="1"/>
          </p:cNvSpPr>
          <p:nvPr>
            <p:ph type="body" idx="1"/>
          </p:nvPr>
        </p:nvSpPr>
        <p:spPr bwMode="auto">
          <a:xfrm>
            <a:off x="1139825" y="1600200"/>
            <a:ext cx="7319963"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 name="Rectangle 4"/>
          <p:cNvSpPr>
            <a:spLocks noGrp="1" noChangeArrowheads="1"/>
          </p:cNvSpPr>
          <p:nvPr>
            <p:ph type="dt" sz="half" idx="2"/>
          </p:nvPr>
        </p:nvSpPr>
        <p:spPr bwMode="auto">
          <a:xfrm>
            <a:off x="6300788" y="6308725"/>
            <a:ext cx="12954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smtClean="0">
                <a:latin typeface="+mn-lt"/>
              </a:defRPr>
            </a:lvl1pPr>
          </a:lstStyle>
          <a:p>
            <a:fld id="{4319682C-1145-474E-B51D-F45B02474099}" type="datetime1">
              <a:rPr lang="sv-SE" smtClean="0"/>
              <a:pPr/>
              <a:t>2011-11-15</a:t>
            </a:fld>
            <a:endParaRPr lang="sv-SE"/>
          </a:p>
        </p:txBody>
      </p:sp>
      <p:sp>
        <p:nvSpPr>
          <p:cNvPr id="1029" name="Rectangle 5"/>
          <p:cNvSpPr>
            <a:spLocks noGrp="1" noChangeArrowheads="1"/>
          </p:cNvSpPr>
          <p:nvPr>
            <p:ph type="ftr" sz="quarter" idx="3"/>
          </p:nvPr>
        </p:nvSpPr>
        <p:spPr bwMode="auto">
          <a:xfrm>
            <a:off x="1492250" y="6308725"/>
            <a:ext cx="47498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smtClean="0">
                <a:latin typeface="+mn-lt"/>
              </a:defRPr>
            </a:lvl1pPr>
          </a:lstStyle>
          <a:p>
            <a:endParaRPr lang="sv-SE"/>
          </a:p>
        </p:txBody>
      </p:sp>
      <p:sp>
        <p:nvSpPr>
          <p:cNvPr id="1030" name="Rectangle 6"/>
          <p:cNvSpPr>
            <a:spLocks noGrp="1" noChangeArrowheads="1"/>
          </p:cNvSpPr>
          <p:nvPr>
            <p:ph type="sldNum" sz="quarter" idx="4"/>
          </p:nvPr>
        </p:nvSpPr>
        <p:spPr bwMode="auto">
          <a:xfrm>
            <a:off x="7667625" y="6308725"/>
            <a:ext cx="8032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smtClean="0">
                <a:latin typeface="+mn-lt"/>
              </a:defRPr>
            </a:lvl1pPr>
          </a:lstStyle>
          <a:p>
            <a:r>
              <a:rPr lang="sv-SE" smtClean="0"/>
              <a:t>Sid </a:t>
            </a:r>
            <a:fld id="{BFC317A0-6F4D-424A-B929-6677A3C92E76}" type="slidenum">
              <a:rPr lang="sv-SE" smtClean="0"/>
              <a:pPr/>
              <a:t>‹#›</a:t>
            </a:fld>
            <a:endParaRPr lang="sv-SE"/>
          </a:p>
        </p:txBody>
      </p:sp>
      <p:sp>
        <p:nvSpPr>
          <p:cNvPr id="1032" name="Rectangle 9"/>
          <p:cNvSpPr>
            <a:spLocks noChangeArrowheads="1"/>
          </p:cNvSpPr>
          <p:nvPr/>
        </p:nvSpPr>
        <p:spPr bwMode="auto">
          <a:xfrm>
            <a:off x="0" y="5792788"/>
            <a:ext cx="9144000" cy="539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1033" name="Picture 14" descr="FHI_logo_sv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8" y="5794375"/>
            <a:ext cx="271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fontAlgn="base" hangingPunct="1">
        <a:lnSpc>
          <a:spcPts val="3600"/>
        </a:lnSpc>
        <a:spcBef>
          <a:spcPct val="0"/>
        </a:spcBef>
        <a:spcAft>
          <a:spcPct val="0"/>
        </a:spcAft>
        <a:defRPr sz="3000" b="1">
          <a:solidFill>
            <a:schemeClr val="tx2"/>
          </a:solidFill>
          <a:latin typeface="+mj-lt"/>
          <a:ea typeface="+mj-ea"/>
          <a:cs typeface="+mj-cs"/>
        </a:defRPr>
      </a:lvl1pPr>
      <a:lvl2pPr algn="l" rtl="0" eaLnBrk="1" fontAlgn="base" hangingPunct="1">
        <a:lnSpc>
          <a:spcPts val="3600"/>
        </a:lnSpc>
        <a:spcBef>
          <a:spcPct val="0"/>
        </a:spcBef>
        <a:spcAft>
          <a:spcPct val="0"/>
        </a:spcAft>
        <a:defRPr sz="3000" b="1">
          <a:solidFill>
            <a:schemeClr val="tx2"/>
          </a:solidFill>
          <a:latin typeface="Verdana" pitchFamily="34" charset="0"/>
        </a:defRPr>
      </a:lvl2pPr>
      <a:lvl3pPr algn="l" rtl="0" eaLnBrk="1" fontAlgn="base" hangingPunct="1">
        <a:lnSpc>
          <a:spcPts val="3600"/>
        </a:lnSpc>
        <a:spcBef>
          <a:spcPct val="0"/>
        </a:spcBef>
        <a:spcAft>
          <a:spcPct val="0"/>
        </a:spcAft>
        <a:defRPr sz="3000" b="1">
          <a:solidFill>
            <a:schemeClr val="tx2"/>
          </a:solidFill>
          <a:latin typeface="Verdana" pitchFamily="34" charset="0"/>
        </a:defRPr>
      </a:lvl3pPr>
      <a:lvl4pPr algn="l" rtl="0" eaLnBrk="1" fontAlgn="base" hangingPunct="1">
        <a:lnSpc>
          <a:spcPts val="3600"/>
        </a:lnSpc>
        <a:spcBef>
          <a:spcPct val="0"/>
        </a:spcBef>
        <a:spcAft>
          <a:spcPct val="0"/>
        </a:spcAft>
        <a:defRPr sz="3000" b="1">
          <a:solidFill>
            <a:schemeClr val="tx2"/>
          </a:solidFill>
          <a:latin typeface="Verdana" pitchFamily="34" charset="0"/>
        </a:defRPr>
      </a:lvl4pPr>
      <a:lvl5pPr algn="l" rtl="0" eaLnBrk="1" fontAlgn="base" hangingPunct="1">
        <a:lnSpc>
          <a:spcPts val="3600"/>
        </a:lnSpc>
        <a:spcBef>
          <a:spcPct val="0"/>
        </a:spcBef>
        <a:spcAft>
          <a:spcPct val="0"/>
        </a:spcAft>
        <a:defRPr sz="3000" b="1">
          <a:solidFill>
            <a:schemeClr val="tx2"/>
          </a:solidFill>
          <a:latin typeface="Verdana" pitchFamily="34" charset="0"/>
        </a:defRPr>
      </a:lvl5pPr>
      <a:lvl6pPr marL="457200" algn="l" rtl="0" eaLnBrk="1" fontAlgn="base" hangingPunct="1">
        <a:lnSpc>
          <a:spcPts val="3600"/>
        </a:lnSpc>
        <a:spcBef>
          <a:spcPct val="0"/>
        </a:spcBef>
        <a:spcAft>
          <a:spcPct val="0"/>
        </a:spcAft>
        <a:defRPr sz="3000" b="1">
          <a:solidFill>
            <a:schemeClr val="tx2"/>
          </a:solidFill>
          <a:latin typeface="Verdana" pitchFamily="34" charset="0"/>
        </a:defRPr>
      </a:lvl6pPr>
      <a:lvl7pPr marL="914400" algn="l" rtl="0" eaLnBrk="1" fontAlgn="base" hangingPunct="1">
        <a:lnSpc>
          <a:spcPts val="3600"/>
        </a:lnSpc>
        <a:spcBef>
          <a:spcPct val="0"/>
        </a:spcBef>
        <a:spcAft>
          <a:spcPct val="0"/>
        </a:spcAft>
        <a:defRPr sz="3000" b="1">
          <a:solidFill>
            <a:schemeClr val="tx2"/>
          </a:solidFill>
          <a:latin typeface="Verdana" pitchFamily="34" charset="0"/>
        </a:defRPr>
      </a:lvl7pPr>
      <a:lvl8pPr marL="1371600" algn="l" rtl="0" eaLnBrk="1" fontAlgn="base" hangingPunct="1">
        <a:lnSpc>
          <a:spcPts val="3600"/>
        </a:lnSpc>
        <a:spcBef>
          <a:spcPct val="0"/>
        </a:spcBef>
        <a:spcAft>
          <a:spcPct val="0"/>
        </a:spcAft>
        <a:defRPr sz="3000" b="1">
          <a:solidFill>
            <a:schemeClr val="tx2"/>
          </a:solidFill>
          <a:latin typeface="Verdana" pitchFamily="34" charset="0"/>
        </a:defRPr>
      </a:lvl8pPr>
      <a:lvl9pPr marL="1828800" algn="l" rtl="0" eaLnBrk="1" fontAlgn="base" hangingPunct="1">
        <a:lnSpc>
          <a:spcPts val="3600"/>
        </a:lnSpc>
        <a:spcBef>
          <a:spcPct val="0"/>
        </a:spcBef>
        <a:spcAft>
          <a:spcPct val="0"/>
        </a:spcAft>
        <a:defRPr sz="3000" b="1">
          <a:solidFill>
            <a:schemeClr val="tx2"/>
          </a:solidFill>
          <a:latin typeface="Verdana" pitchFamily="34" charset="0"/>
        </a:defRPr>
      </a:lvl9pPr>
    </p:titleStyle>
    <p:bodyStyle>
      <a:lvl1pPr marL="342900" indent="-342900" algn="l" rtl="0" eaLnBrk="1" fontAlgn="base" hangingPunct="1">
        <a:lnSpc>
          <a:spcPct val="120000"/>
        </a:lnSpc>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lnSpc>
          <a:spcPct val="120000"/>
        </a:lnSpc>
        <a:spcBef>
          <a:spcPct val="50000"/>
        </a:spcBef>
        <a:spcAft>
          <a:spcPct val="0"/>
        </a:spcAft>
        <a:buChar char="–"/>
        <a:defRPr sz="2000">
          <a:solidFill>
            <a:schemeClr val="tx1"/>
          </a:solidFill>
          <a:latin typeface="+mn-lt"/>
        </a:defRPr>
      </a:lvl2pPr>
      <a:lvl3pPr marL="1143000" indent="-228600" algn="l" rtl="0" eaLnBrk="1" fontAlgn="base" hangingPunct="1">
        <a:lnSpc>
          <a:spcPct val="120000"/>
        </a:lnSpc>
        <a:spcBef>
          <a:spcPct val="50000"/>
        </a:spcBef>
        <a:spcAft>
          <a:spcPct val="0"/>
        </a:spcAft>
        <a:buChar char="•"/>
        <a:defRPr>
          <a:solidFill>
            <a:schemeClr val="tx1"/>
          </a:solidFill>
          <a:latin typeface="+mn-lt"/>
        </a:defRPr>
      </a:lvl3pPr>
      <a:lvl4pPr marL="1600200" indent="-228600" algn="l" rtl="0" eaLnBrk="1" fontAlgn="base" hangingPunct="1">
        <a:lnSpc>
          <a:spcPct val="120000"/>
        </a:lnSpc>
        <a:spcBef>
          <a:spcPct val="50000"/>
        </a:spcBef>
        <a:spcAft>
          <a:spcPct val="0"/>
        </a:spcAft>
        <a:buChar char="–"/>
        <a:defRPr>
          <a:solidFill>
            <a:schemeClr val="tx1"/>
          </a:solidFill>
          <a:latin typeface="+mn-lt"/>
        </a:defRPr>
      </a:lvl4pPr>
      <a:lvl5pPr marL="2057400" indent="-228600" algn="l" rtl="0" eaLnBrk="1" fontAlgn="base" hangingPunct="1">
        <a:lnSpc>
          <a:spcPct val="120000"/>
        </a:lnSpc>
        <a:spcBef>
          <a:spcPct val="50000"/>
        </a:spcBef>
        <a:spcAft>
          <a:spcPct val="0"/>
        </a:spcAft>
        <a:buChar char="»"/>
        <a:defRPr>
          <a:solidFill>
            <a:schemeClr val="tx1"/>
          </a:solidFill>
          <a:latin typeface="+mn-lt"/>
        </a:defRPr>
      </a:lvl5pPr>
      <a:lvl6pPr marL="2514600" indent="-228600" algn="l" rtl="0" eaLnBrk="1" fontAlgn="base" hangingPunct="1">
        <a:lnSpc>
          <a:spcPct val="120000"/>
        </a:lnSpc>
        <a:spcBef>
          <a:spcPct val="50000"/>
        </a:spcBef>
        <a:spcAft>
          <a:spcPct val="0"/>
        </a:spcAft>
        <a:buChar char="»"/>
        <a:defRPr>
          <a:solidFill>
            <a:schemeClr val="tx1"/>
          </a:solidFill>
          <a:latin typeface="+mn-lt"/>
        </a:defRPr>
      </a:lvl6pPr>
      <a:lvl7pPr marL="2971800" indent="-228600" algn="l" rtl="0" eaLnBrk="1" fontAlgn="base" hangingPunct="1">
        <a:lnSpc>
          <a:spcPct val="120000"/>
        </a:lnSpc>
        <a:spcBef>
          <a:spcPct val="50000"/>
        </a:spcBef>
        <a:spcAft>
          <a:spcPct val="0"/>
        </a:spcAft>
        <a:buChar char="»"/>
        <a:defRPr>
          <a:solidFill>
            <a:schemeClr val="tx1"/>
          </a:solidFill>
          <a:latin typeface="+mn-lt"/>
        </a:defRPr>
      </a:lvl7pPr>
      <a:lvl8pPr marL="3429000" indent="-228600" algn="l" rtl="0" eaLnBrk="1" fontAlgn="base" hangingPunct="1">
        <a:lnSpc>
          <a:spcPct val="120000"/>
        </a:lnSpc>
        <a:spcBef>
          <a:spcPct val="50000"/>
        </a:spcBef>
        <a:spcAft>
          <a:spcPct val="0"/>
        </a:spcAft>
        <a:buChar char="»"/>
        <a:defRPr>
          <a:solidFill>
            <a:schemeClr val="tx1"/>
          </a:solidFill>
          <a:latin typeface="+mn-lt"/>
        </a:defRPr>
      </a:lvl8pPr>
      <a:lvl9pPr marL="3886200" indent="-228600" algn="l" rtl="0" eaLnBrk="1" fontAlgn="base" hangingPunct="1">
        <a:lnSpc>
          <a:spcPct val="120000"/>
        </a:lnSpc>
        <a:spcBef>
          <a:spcPct val="5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fhi.se/Substanser-under-utred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www.fhi.se/Tillsyn/Tobak/Basmateri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hi.se/" TargetMode="Externa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492250" y="1878013"/>
            <a:ext cx="7472363" cy="2846387"/>
          </a:xfrm>
        </p:spPr>
        <p:txBody>
          <a:bodyPr/>
          <a:lstStyle/>
          <a:p>
            <a:pPr>
              <a:lnSpc>
                <a:spcPts val="4800"/>
              </a:lnSpc>
            </a:pPr>
            <a:r>
              <a:rPr lang="sv-SE" sz="2200" b="0"/>
              <a:t>Vår verksamhetsidé:</a:t>
            </a:r>
            <a:r>
              <a:rPr lang="sv-SE" sz="2600" b="0"/>
              <a:t/>
            </a:r>
            <a:br>
              <a:rPr lang="sv-SE" sz="2600" b="0"/>
            </a:br>
            <a:r>
              <a:rPr lang="sv-SE" sz="2600"/>
              <a:t/>
            </a:r>
            <a:br>
              <a:rPr lang="sv-SE" sz="2600"/>
            </a:br>
            <a:r>
              <a:rPr lang="sv-SE" sz="2500"/>
              <a:t>”Statens folkhälsoinstitut utvecklar och förmedlar kunskap för bättre hälsa”</a:t>
            </a:r>
          </a:p>
        </p:txBody>
      </p:sp>
      <p:sp>
        <p:nvSpPr>
          <p:cNvPr id="3" name="Rectangle 4"/>
          <p:cNvSpPr>
            <a:spLocks noGrp="1" noChangeArrowheads="1"/>
          </p:cNvSpPr>
          <p:nvPr>
            <p:ph type="dt" sz="half" idx="10"/>
          </p:nvPr>
        </p:nvSpPr>
        <p:spPr/>
        <p:txBody>
          <a:bodyPr/>
          <a:lstStyle/>
          <a:p>
            <a:fld id="{49D50D22-7D3E-4E09-9F96-2C058D55A581}" type="datetime1">
              <a:rPr lang="sv-SE"/>
              <a:pPr/>
              <a:t>2011-11-15</a:t>
            </a:fld>
            <a:endParaRPr lang="sv-SE"/>
          </a:p>
        </p:txBody>
      </p:sp>
      <p:sp>
        <p:nvSpPr>
          <p:cNvPr id="5" name="Rectangle 6"/>
          <p:cNvSpPr>
            <a:spLocks noGrp="1" noChangeArrowheads="1"/>
          </p:cNvSpPr>
          <p:nvPr>
            <p:ph type="sldNum" sz="quarter" idx="12"/>
          </p:nvPr>
        </p:nvSpPr>
        <p:spPr/>
        <p:txBody>
          <a:bodyPr/>
          <a:lstStyle/>
          <a:p>
            <a:r>
              <a:rPr lang="sv-SE"/>
              <a:t>Sid </a:t>
            </a:r>
            <a:fld id="{BD142E22-3643-4B28-BB13-FF1DFD11B67D}" type="slidenum">
              <a:rPr lang="sv-SE"/>
              <a:pPr/>
              <a:t>1</a:t>
            </a:fld>
            <a:endParaRPr lang="sv-S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sv-SE"/>
              <a:t>Tredje huvuduppgiften: Tillsyn</a:t>
            </a:r>
          </a:p>
        </p:txBody>
      </p:sp>
      <p:sp>
        <p:nvSpPr>
          <p:cNvPr id="4" name="Platshållare för datum 2"/>
          <p:cNvSpPr>
            <a:spLocks noGrp="1"/>
          </p:cNvSpPr>
          <p:nvPr>
            <p:ph type="dt" sz="half" idx="10"/>
          </p:nvPr>
        </p:nvSpPr>
        <p:spPr/>
        <p:txBody>
          <a:bodyPr/>
          <a:lstStyle/>
          <a:p>
            <a:fld id="{9F559396-5A35-485A-997E-2BB41F49B1F8}" type="datetime1">
              <a:rPr lang="sv-SE"/>
              <a:pPr/>
              <a:t>2011-11-15</a:t>
            </a:fld>
            <a:endParaRPr lang="sv-SE"/>
          </a:p>
        </p:txBody>
      </p:sp>
      <p:sp>
        <p:nvSpPr>
          <p:cNvPr id="6" name="Platshållare för bildnummer 4"/>
          <p:cNvSpPr>
            <a:spLocks noGrp="1"/>
          </p:cNvSpPr>
          <p:nvPr>
            <p:ph type="sldNum" sz="quarter" idx="12"/>
          </p:nvPr>
        </p:nvSpPr>
        <p:spPr/>
        <p:txBody>
          <a:bodyPr/>
          <a:lstStyle/>
          <a:p>
            <a:r>
              <a:rPr lang="sv-SE"/>
              <a:t>Sid </a:t>
            </a:r>
            <a:fld id="{710BA96F-8DA7-42C4-B19F-DCEC939309A8}" type="slidenum">
              <a:rPr lang="sv-SE"/>
              <a:pPr/>
              <a:t>10</a:t>
            </a:fld>
            <a:endParaRPr lang="sv-SE"/>
          </a:p>
        </p:txBody>
      </p:sp>
      <p:sp>
        <p:nvSpPr>
          <p:cNvPr id="41988" name="Rectangle 4"/>
          <p:cNvSpPr>
            <a:spLocks noChangeArrowheads="1"/>
          </p:cNvSpPr>
          <p:nvPr/>
        </p:nvSpPr>
        <p:spPr bwMode="auto">
          <a:xfrm>
            <a:off x="1330325" y="2276475"/>
            <a:ext cx="6626225" cy="2160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5000"/>
              </a:lnSpc>
            </a:pPr>
            <a:r>
              <a:rPr lang="sv-SE" sz="2800">
                <a:solidFill>
                  <a:schemeClr val="bg1"/>
                </a:solidFill>
              </a:rPr>
              <a:t>Ansvara för övergripande</a:t>
            </a:r>
            <a:r>
              <a:rPr lang="sv-SE" sz="2800" b="1">
                <a:solidFill>
                  <a:schemeClr val="bg1"/>
                </a:solidFill>
              </a:rPr>
              <a:t> tillsyn </a:t>
            </a:r>
            <a:r>
              <a:rPr lang="sv-SE" sz="2800">
                <a:solidFill>
                  <a:schemeClr val="bg1"/>
                </a:solidFill>
              </a:rPr>
              <a:t>inom</a:t>
            </a:r>
          </a:p>
          <a:p>
            <a:pPr algn="ctr">
              <a:lnSpc>
                <a:spcPct val="105000"/>
              </a:lnSpc>
            </a:pPr>
            <a:r>
              <a:rPr lang="sv-SE" sz="2800">
                <a:solidFill>
                  <a:schemeClr val="bg1"/>
                </a:solidFill>
              </a:rPr>
              <a:t>alkohol- och tobaksområdena </a:t>
            </a:r>
          </a:p>
          <a:p>
            <a:pPr algn="ctr">
              <a:lnSpc>
                <a:spcPct val="105000"/>
              </a:lnSpc>
            </a:pPr>
            <a:r>
              <a:rPr lang="sv-SE" sz="2800">
                <a:solidFill>
                  <a:schemeClr val="bg1"/>
                </a:solidFill>
              </a:rPr>
              <a:t>samt området hälsofarliga varor.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sv-SE"/>
              <a:t>Exempel på publikationer – tillsyn</a:t>
            </a:r>
          </a:p>
        </p:txBody>
      </p:sp>
      <p:sp>
        <p:nvSpPr>
          <p:cNvPr id="56323" name="Rectangle 3"/>
          <p:cNvSpPr>
            <a:spLocks noGrp="1" noChangeArrowheads="1"/>
          </p:cNvSpPr>
          <p:nvPr>
            <p:ph idx="1"/>
          </p:nvPr>
        </p:nvSpPr>
        <p:spPr/>
        <p:txBody>
          <a:bodyPr/>
          <a:lstStyle/>
          <a:p>
            <a:r>
              <a:rPr lang="sv-SE" sz="2000"/>
              <a:t>Handbok alkohollagen</a:t>
            </a:r>
          </a:p>
          <a:p>
            <a:r>
              <a:rPr lang="sv-SE" sz="2000"/>
              <a:t>Handbok tobakslagen</a:t>
            </a:r>
          </a:p>
          <a:p>
            <a:r>
              <a:rPr lang="sv-SE" sz="2000"/>
              <a:t>Handbok i tillsyn</a:t>
            </a:r>
          </a:p>
          <a:p>
            <a:r>
              <a:rPr lang="sv-SE" sz="2000"/>
              <a:t>Länsrapport</a:t>
            </a:r>
          </a:p>
          <a:p>
            <a:r>
              <a:rPr lang="sv-SE" sz="2000"/>
              <a:t>Utbildningsmaterial för lokalt och regionalt tillsynsarbete. Alkohollagen (SFS)</a:t>
            </a:r>
          </a:p>
          <a:p>
            <a:r>
              <a:rPr lang="sv-SE" sz="2000"/>
              <a:t>Utbildningsmaterial för lokalt och regionalt tillsynsarbete. Tobakslagen (SFS)</a:t>
            </a:r>
          </a:p>
        </p:txBody>
      </p:sp>
      <p:sp>
        <p:nvSpPr>
          <p:cNvPr id="8" name="Platshållare för datum 3"/>
          <p:cNvSpPr>
            <a:spLocks noGrp="1"/>
          </p:cNvSpPr>
          <p:nvPr>
            <p:ph type="dt" sz="half" idx="10"/>
          </p:nvPr>
        </p:nvSpPr>
        <p:spPr/>
        <p:txBody>
          <a:bodyPr/>
          <a:lstStyle/>
          <a:p>
            <a:fld id="{54F0A749-15A8-4F95-A416-687FCD5E8B24}" type="datetime1">
              <a:rPr lang="sv-SE"/>
              <a:pPr/>
              <a:t>2011-11-15</a:t>
            </a:fld>
            <a:endParaRPr lang="sv-SE"/>
          </a:p>
        </p:txBody>
      </p:sp>
      <p:sp>
        <p:nvSpPr>
          <p:cNvPr id="10" name="Platshållare för bildnummer 5"/>
          <p:cNvSpPr>
            <a:spLocks noGrp="1"/>
          </p:cNvSpPr>
          <p:nvPr>
            <p:ph type="sldNum" sz="quarter" idx="12"/>
          </p:nvPr>
        </p:nvSpPr>
        <p:spPr/>
        <p:txBody>
          <a:bodyPr/>
          <a:lstStyle/>
          <a:p>
            <a:r>
              <a:rPr lang="sv-SE"/>
              <a:t>Sid </a:t>
            </a:r>
            <a:fld id="{5BFDD093-5D03-44AE-9CAF-06F81E9F927D}" type="slidenum">
              <a:rPr lang="sv-SE"/>
              <a:pPr/>
              <a:t>11</a:t>
            </a:fld>
            <a:endParaRPr lang="sv-SE"/>
          </a:p>
        </p:txBody>
      </p:sp>
      <p:pic>
        <p:nvPicPr>
          <p:cNvPr id="563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763" y="1341438"/>
            <a:ext cx="1274762" cy="1871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4076700"/>
            <a:ext cx="1028700" cy="14525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54560">
            <a:off x="7092950" y="1628775"/>
            <a:ext cx="1271588" cy="17954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80459">
            <a:off x="5424488" y="1685925"/>
            <a:ext cx="1223962" cy="1800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title"/>
          </p:nvPr>
        </p:nvSpPr>
        <p:spPr/>
        <p:txBody>
          <a:bodyPr/>
          <a:lstStyle/>
          <a:p>
            <a:r>
              <a:rPr lang="sv-SE"/>
              <a:t>Särskilda uppdrag alkohol-, narkotika-, dopnings- och tobaksförebyggande arbete samt spel</a:t>
            </a:r>
          </a:p>
        </p:txBody>
      </p:sp>
      <p:sp>
        <p:nvSpPr>
          <p:cNvPr id="12" name="Platshållare för datum 2"/>
          <p:cNvSpPr>
            <a:spLocks noGrp="1"/>
          </p:cNvSpPr>
          <p:nvPr>
            <p:ph type="dt" sz="half" idx="10"/>
          </p:nvPr>
        </p:nvSpPr>
        <p:spPr/>
        <p:txBody>
          <a:bodyPr/>
          <a:lstStyle/>
          <a:p>
            <a:fld id="{D0D99C95-ADE7-4F05-8338-EB4F5B16281D}" type="datetime1">
              <a:rPr lang="sv-SE"/>
              <a:pPr/>
              <a:t>2011-11-15</a:t>
            </a:fld>
            <a:endParaRPr lang="sv-SE"/>
          </a:p>
        </p:txBody>
      </p:sp>
      <p:sp>
        <p:nvSpPr>
          <p:cNvPr id="14" name="Platshållare för bildnummer 4"/>
          <p:cNvSpPr>
            <a:spLocks noGrp="1"/>
          </p:cNvSpPr>
          <p:nvPr>
            <p:ph type="sldNum" sz="quarter" idx="12"/>
          </p:nvPr>
        </p:nvSpPr>
        <p:spPr/>
        <p:txBody>
          <a:bodyPr/>
          <a:lstStyle/>
          <a:p>
            <a:r>
              <a:rPr lang="sv-SE"/>
              <a:t>Sid </a:t>
            </a:r>
            <a:fld id="{0070C2F4-BD53-495A-8ACE-6EE63053198D}" type="slidenum">
              <a:rPr lang="sv-SE"/>
              <a:pPr/>
              <a:t>12</a:t>
            </a:fld>
            <a:endParaRPr lang="sv-SE"/>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l="34050" t="25635" r="33463" b="18262"/>
          <a:stretch>
            <a:fillRect/>
          </a:stretch>
        </p:blipFill>
        <p:spPr bwMode="auto">
          <a:xfrm>
            <a:off x="1692275" y="2708275"/>
            <a:ext cx="2136775" cy="2952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Oval 4"/>
          <p:cNvSpPr>
            <a:spLocks noChangeArrowheads="1"/>
          </p:cNvSpPr>
          <p:nvPr/>
        </p:nvSpPr>
        <p:spPr bwMode="auto">
          <a:xfrm>
            <a:off x="5364163" y="1916113"/>
            <a:ext cx="1222375" cy="1008062"/>
          </a:xfrm>
          <a:prstGeom prst="ellipse">
            <a:avLst/>
          </a:prstGeom>
          <a:solidFill>
            <a:srgbClr val="607E31"/>
          </a:solidFill>
          <a:ln w="9525">
            <a:solidFill>
              <a:srgbClr val="96A92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000" dirty="0" smtClean="0">
                <a:solidFill>
                  <a:schemeClr val="bg1"/>
                </a:solidFill>
                <a:latin typeface="Verdana" pitchFamily="34" charset="0"/>
              </a:rPr>
              <a:t>Utvecklad tillsyn</a:t>
            </a:r>
            <a:endParaRPr lang="sv-SE" sz="1000" dirty="0">
              <a:solidFill>
                <a:schemeClr val="bg1"/>
              </a:solidFill>
              <a:latin typeface="Verdana" pitchFamily="34" charset="0"/>
            </a:endParaRPr>
          </a:p>
        </p:txBody>
      </p:sp>
      <p:sp>
        <p:nvSpPr>
          <p:cNvPr id="76805" name="Oval 5"/>
          <p:cNvSpPr>
            <a:spLocks noChangeArrowheads="1"/>
          </p:cNvSpPr>
          <p:nvPr/>
        </p:nvSpPr>
        <p:spPr bwMode="auto">
          <a:xfrm>
            <a:off x="5795963" y="4149725"/>
            <a:ext cx="1512887" cy="1295400"/>
          </a:xfrm>
          <a:prstGeom prst="ellipse">
            <a:avLst/>
          </a:prstGeom>
          <a:solidFill>
            <a:srgbClr val="607E31"/>
          </a:solidFill>
          <a:ln w="9525">
            <a:solidFill>
              <a:srgbClr val="96A92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000" dirty="0" smtClean="0">
                <a:solidFill>
                  <a:schemeClr val="bg1"/>
                </a:solidFill>
                <a:latin typeface="Verdana" pitchFamily="34" charset="0"/>
              </a:rPr>
              <a:t>Utsatta barn</a:t>
            </a:r>
          </a:p>
          <a:p>
            <a:pPr algn="ctr"/>
            <a:endParaRPr lang="sv-SE" sz="1000" dirty="0">
              <a:solidFill>
                <a:schemeClr val="bg1"/>
              </a:solidFill>
              <a:latin typeface="Verdana" pitchFamily="34" charset="0"/>
            </a:endParaRPr>
          </a:p>
        </p:txBody>
      </p:sp>
      <p:sp>
        <p:nvSpPr>
          <p:cNvPr id="76806" name="Oval 6"/>
          <p:cNvSpPr>
            <a:spLocks noChangeArrowheads="1"/>
          </p:cNvSpPr>
          <p:nvPr/>
        </p:nvSpPr>
        <p:spPr bwMode="auto">
          <a:xfrm>
            <a:off x="1476375" y="1916113"/>
            <a:ext cx="1244600" cy="1006475"/>
          </a:xfrm>
          <a:prstGeom prst="ellipse">
            <a:avLst/>
          </a:prstGeom>
          <a:solidFill>
            <a:srgbClr val="607E31"/>
          </a:solidFill>
          <a:ln w="9525">
            <a:solidFill>
              <a:srgbClr val="96A92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000" dirty="0" smtClean="0">
                <a:solidFill>
                  <a:schemeClr val="bg1"/>
                </a:solidFill>
                <a:latin typeface="Verdana" pitchFamily="34" charset="0"/>
              </a:rPr>
              <a:t>Cannabissatsning</a:t>
            </a:r>
            <a:endParaRPr lang="sv-SE" sz="1000" dirty="0">
              <a:solidFill>
                <a:schemeClr val="bg1"/>
              </a:solidFill>
              <a:latin typeface="Verdana" pitchFamily="34" charset="0"/>
            </a:endParaRPr>
          </a:p>
        </p:txBody>
      </p:sp>
      <p:sp>
        <p:nvSpPr>
          <p:cNvPr id="76807" name="Oval 7"/>
          <p:cNvSpPr>
            <a:spLocks noChangeArrowheads="1"/>
          </p:cNvSpPr>
          <p:nvPr/>
        </p:nvSpPr>
        <p:spPr bwMode="auto">
          <a:xfrm>
            <a:off x="3563938" y="2924175"/>
            <a:ext cx="1222375" cy="1079500"/>
          </a:xfrm>
          <a:prstGeom prst="ellipse">
            <a:avLst/>
          </a:prstGeom>
          <a:solidFill>
            <a:srgbClr val="607E31"/>
          </a:solidFill>
          <a:ln w="9525">
            <a:solidFill>
              <a:srgbClr val="96A92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000">
                <a:solidFill>
                  <a:schemeClr val="bg1"/>
                </a:solidFill>
                <a:latin typeface="Verdana" pitchFamily="34" charset="0"/>
              </a:rPr>
              <a:t>Samordning av </a:t>
            </a:r>
          </a:p>
          <a:p>
            <a:pPr algn="ctr"/>
            <a:r>
              <a:rPr lang="sv-SE" sz="1000">
                <a:solidFill>
                  <a:schemeClr val="bg1"/>
                </a:solidFill>
                <a:latin typeface="Verdana" pitchFamily="34" charset="0"/>
              </a:rPr>
              <a:t>Länssamordning</a:t>
            </a:r>
          </a:p>
        </p:txBody>
      </p:sp>
      <p:sp>
        <p:nvSpPr>
          <p:cNvPr id="76808" name="Oval 8"/>
          <p:cNvSpPr>
            <a:spLocks noChangeArrowheads="1"/>
          </p:cNvSpPr>
          <p:nvPr/>
        </p:nvSpPr>
        <p:spPr bwMode="auto">
          <a:xfrm>
            <a:off x="755650" y="2563813"/>
            <a:ext cx="1512888" cy="1225550"/>
          </a:xfrm>
          <a:prstGeom prst="ellipse">
            <a:avLst/>
          </a:prstGeom>
          <a:solidFill>
            <a:srgbClr val="607E31"/>
          </a:solidFill>
          <a:ln w="9525">
            <a:solidFill>
              <a:srgbClr val="96A92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000" dirty="0" smtClean="0">
                <a:solidFill>
                  <a:schemeClr val="bg1"/>
                </a:solidFill>
                <a:latin typeface="Verdana" pitchFamily="34" charset="0"/>
              </a:rPr>
              <a:t>Medel till</a:t>
            </a:r>
            <a:endParaRPr lang="sv-SE" sz="1000" dirty="0">
              <a:solidFill>
                <a:schemeClr val="bg1"/>
              </a:solidFill>
              <a:latin typeface="Verdana" pitchFamily="34" charset="0"/>
            </a:endParaRPr>
          </a:p>
          <a:p>
            <a:pPr algn="ctr"/>
            <a:r>
              <a:rPr lang="sv-SE" sz="1000" dirty="0">
                <a:solidFill>
                  <a:schemeClr val="bg1"/>
                </a:solidFill>
                <a:latin typeface="Verdana" pitchFamily="34" charset="0"/>
              </a:rPr>
              <a:t>förebyggande insatser</a:t>
            </a:r>
          </a:p>
          <a:p>
            <a:pPr algn="ctr"/>
            <a:r>
              <a:rPr lang="sv-SE" sz="1000" dirty="0">
                <a:solidFill>
                  <a:schemeClr val="bg1"/>
                </a:solidFill>
                <a:latin typeface="Verdana" pitchFamily="34" charset="0"/>
              </a:rPr>
              <a:t>och informations-</a:t>
            </a:r>
          </a:p>
          <a:p>
            <a:pPr algn="ctr"/>
            <a:r>
              <a:rPr lang="sv-SE" sz="1000" dirty="0">
                <a:solidFill>
                  <a:schemeClr val="bg1"/>
                </a:solidFill>
                <a:latin typeface="Verdana" pitchFamily="34" charset="0"/>
              </a:rPr>
              <a:t>insatser ANDT</a:t>
            </a:r>
          </a:p>
        </p:txBody>
      </p:sp>
      <p:sp>
        <p:nvSpPr>
          <p:cNvPr id="76809" name="Oval 9"/>
          <p:cNvSpPr>
            <a:spLocks noChangeArrowheads="1"/>
          </p:cNvSpPr>
          <p:nvPr/>
        </p:nvSpPr>
        <p:spPr bwMode="auto">
          <a:xfrm>
            <a:off x="3924300" y="1844675"/>
            <a:ext cx="1152525" cy="1009650"/>
          </a:xfrm>
          <a:prstGeom prst="ellipse">
            <a:avLst/>
          </a:prstGeom>
          <a:solidFill>
            <a:srgbClr val="607E31"/>
          </a:solidFill>
          <a:ln w="9525">
            <a:solidFill>
              <a:srgbClr val="96A92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000" dirty="0" smtClean="0">
                <a:solidFill>
                  <a:schemeClr val="bg1"/>
                </a:solidFill>
                <a:latin typeface="Verdana" pitchFamily="34" charset="0"/>
              </a:rPr>
              <a:t>Tandvården</a:t>
            </a:r>
            <a:endParaRPr lang="sv-SE" sz="1000" dirty="0">
              <a:solidFill>
                <a:schemeClr val="bg1"/>
              </a:solidFill>
              <a:latin typeface="Verdana" pitchFamily="34" charset="0"/>
            </a:endParaRPr>
          </a:p>
        </p:txBody>
      </p:sp>
      <p:sp>
        <p:nvSpPr>
          <p:cNvPr id="76810" name="Oval 10"/>
          <p:cNvSpPr>
            <a:spLocks noChangeArrowheads="1"/>
          </p:cNvSpPr>
          <p:nvPr/>
        </p:nvSpPr>
        <p:spPr bwMode="auto">
          <a:xfrm>
            <a:off x="2627313" y="1700213"/>
            <a:ext cx="1439862" cy="1081087"/>
          </a:xfrm>
          <a:prstGeom prst="ellipse">
            <a:avLst/>
          </a:prstGeom>
          <a:solidFill>
            <a:srgbClr val="607E31"/>
          </a:solidFill>
          <a:ln w="9525">
            <a:solidFill>
              <a:srgbClr val="96A92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000" dirty="0" smtClean="0">
                <a:solidFill>
                  <a:schemeClr val="bg1"/>
                </a:solidFill>
                <a:latin typeface="Verdana" pitchFamily="34" charset="0"/>
              </a:rPr>
              <a:t>Studenthälsan</a:t>
            </a:r>
            <a:endParaRPr lang="sv-SE" sz="1000" dirty="0">
              <a:solidFill>
                <a:schemeClr val="bg1"/>
              </a:solidFill>
              <a:latin typeface="Verdana" pitchFamily="34" charset="0"/>
            </a:endParaRPr>
          </a:p>
        </p:txBody>
      </p:sp>
      <p:sp>
        <p:nvSpPr>
          <p:cNvPr id="76811" name="Oval 11"/>
          <p:cNvSpPr>
            <a:spLocks noChangeArrowheads="1"/>
          </p:cNvSpPr>
          <p:nvPr/>
        </p:nvSpPr>
        <p:spPr bwMode="auto">
          <a:xfrm>
            <a:off x="7164388" y="2781300"/>
            <a:ext cx="1582737" cy="1368425"/>
          </a:xfrm>
          <a:prstGeom prst="ellipse">
            <a:avLst/>
          </a:prstGeom>
          <a:solidFill>
            <a:srgbClr val="607E31"/>
          </a:solidFill>
          <a:ln w="9525">
            <a:solidFill>
              <a:srgbClr val="96A92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000">
                <a:solidFill>
                  <a:schemeClr val="bg1"/>
                </a:solidFill>
                <a:latin typeface="Verdana" pitchFamily="34" charset="0"/>
              </a:rPr>
              <a:t>Spelprevention </a:t>
            </a:r>
          </a:p>
          <a:p>
            <a:pPr algn="ctr"/>
            <a:r>
              <a:rPr lang="sv-SE" sz="1000">
                <a:solidFill>
                  <a:schemeClr val="bg1"/>
                </a:solidFill>
                <a:latin typeface="Verdana" pitchFamily="34" charset="0"/>
              </a:rPr>
              <a:t>– kunskapsuppbyggnad </a:t>
            </a:r>
          </a:p>
          <a:p>
            <a:pPr algn="ctr"/>
            <a:r>
              <a:rPr lang="sv-SE" sz="1000">
                <a:solidFill>
                  <a:schemeClr val="bg1"/>
                </a:solidFill>
                <a:latin typeface="Verdana" pitchFamily="34" charset="0"/>
              </a:rPr>
              <a:t>och metodutveckling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Nya </a:t>
            </a:r>
            <a:r>
              <a:rPr lang="sv-SE" dirty="0" err="1"/>
              <a:t>psykoaktiva</a:t>
            </a:r>
            <a:r>
              <a:rPr lang="sv-SE" dirty="0"/>
              <a:t> substanser </a:t>
            </a:r>
          </a:p>
        </p:txBody>
      </p:sp>
      <p:sp>
        <p:nvSpPr>
          <p:cNvPr id="3" name="Platshållare för innehåll 2"/>
          <p:cNvSpPr>
            <a:spLocks noGrp="1"/>
          </p:cNvSpPr>
          <p:nvPr>
            <p:ph sz="half" idx="1"/>
          </p:nvPr>
        </p:nvSpPr>
        <p:spPr>
          <a:xfrm>
            <a:off x="1139824" y="1600200"/>
            <a:ext cx="7392615" cy="3916363"/>
          </a:xfrm>
        </p:spPr>
        <p:txBody>
          <a:bodyPr/>
          <a:lstStyle/>
          <a:p>
            <a:r>
              <a:rPr lang="sv-SE" sz="2400" dirty="0" smtClean="0"/>
              <a:t>Proaktivt bevaka och samla kunskap</a:t>
            </a:r>
          </a:p>
          <a:p>
            <a:r>
              <a:rPr lang="sv-SE" sz="2400" dirty="0" smtClean="0"/>
              <a:t>Klassificeringsutredningar</a:t>
            </a:r>
            <a:endParaRPr lang="sv-SE" sz="2400" dirty="0"/>
          </a:p>
          <a:p>
            <a:r>
              <a:rPr lang="sv-SE" sz="2400" dirty="0"/>
              <a:t>I</a:t>
            </a:r>
            <a:r>
              <a:rPr lang="sv-SE" sz="2400" dirty="0" smtClean="0"/>
              <a:t>nternationellt samarbete</a:t>
            </a:r>
          </a:p>
          <a:p>
            <a:r>
              <a:rPr lang="sv-SE" sz="2400" dirty="0" smtClean="0"/>
              <a:t>Tillståndsmyndighet </a:t>
            </a:r>
            <a:r>
              <a:rPr lang="sv-SE" sz="2400" dirty="0"/>
              <a:t>för </a:t>
            </a:r>
            <a:r>
              <a:rPr lang="sv-SE" sz="2400" dirty="0" smtClean="0"/>
              <a:t>hälsofarliga varor</a:t>
            </a:r>
          </a:p>
          <a:p>
            <a:r>
              <a:rPr lang="sv-SE" sz="2400" dirty="0" smtClean="0"/>
              <a:t>Föreskriftsarbete</a:t>
            </a:r>
          </a:p>
          <a:p>
            <a:pPr marL="0" indent="0">
              <a:buNone/>
            </a:pPr>
            <a:endParaRPr lang="sv-SE" dirty="0"/>
          </a:p>
        </p:txBody>
      </p:sp>
      <p:pic>
        <p:nvPicPr>
          <p:cNvPr id="1026" name="Picture 2" descr="J:\Tillsyn\Prezi-presentationer\Bilder att använda i presentationer\Allmänna bilder\SD-CB0116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063" y="4005064"/>
            <a:ext cx="215968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876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Nytt från 1 april: Förstörandelagen</a:t>
            </a:r>
            <a:endParaRPr lang="sv-SE" sz="2800" dirty="0"/>
          </a:p>
        </p:txBody>
      </p:sp>
      <p:sp>
        <p:nvSpPr>
          <p:cNvPr id="3" name="Platshållare för innehåll 2"/>
          <p:cNvSpPr>
            <a:spLocks noGrp="1"/>
          </p:cNvSpPr>
          <p:nvPr>
            <p:ph idx="1"/>
          </p:nvPr>
        </p:nvSpPr>
        <p:spPr>
          <a:xfrm>
            <a:off x="1115616" y="1268760"/>
            <a:ext cx="7536631" cy="3916363"/>
          </a:xfrm>
        </p:spPr>
        <p:txBody>
          <a:bodyPr/>
          <a:lstStyle/>
          <a:p>
            <a:r>
              <a:rPr lang="sv-SE" dirty="0" smtClean="0"/>
              <a:t>Polis och tull omhändertar substanser</a:t>
            </a:r>
          </a:p>
          <a:p>
            <a:r>
              <a:rPr lang="sv-SE" dirty="0" smtClean="0"/>
              <a:t>Åklagare begär yttrande, </a:t>
            </a:r>
            <a:r>
              <a:rPr lang="sv-SE" dirty="0"/>
              <a:t>enligt 13 § lag (2011:111) om förstörande av vissa hälsofarliga </a:t>
            </a:r>
            <a:r>
              <a:rPr lang="sv-SE" dirty="0" smtClean="0"/>
              <a:t>missbrukssubstanser, från FHI för att kunna fatta beslut om förstörande</a:t>
            </a:r>
          </a:p>
          <a:p>
            <a:pPr lvl="0">
              <a:defRPr/>
            </a:pPr>
            <a:r>
              <a:rPr lang="sv-SE" dirty="0" smtClean="0"/>
              <a:t>Substanser under utredning samt yttrande finns på </a:t>
            </a:r>
            <a:r>
              <a:rPr lang="sv-SE" dirty="0">
                <a:solidFill>
                  <a:srgbClr val="000000"/>
                </a:solidFill>
                <a:hlinkClick r:id="rId3"/>
              </a:rPr>
              <a:t>http://</a:t>
            </a:r>
            <a:r>
              <a:rPr lang="sv-SE" dirty="0" smtClean="0">
                <a:solidFill>
                  <a:srgbClr val="000000"/>
                </a:solidFill>
                <a:hlinkClick r:id="rId3"/>
              </a:rPr>
              <a:t>www.fhi.se/Substanser-under-utredning</a:t>
            </a:r>
            <a:endParaRPr lang="sv-SE" dirty="0" smtClean="0">
              <a:solidFill>
                <a:srgbClr val="000000"/>
              </a:solidFill>
            </a:endParaRPr>
          </a:p>
          <a:p>
            <a:pPr lvl="0">
              <a:defRPr/>
            </a:pPr>
            <a:r>
              <a:rPr lang="sv-SE" dirty="0" smtClean="0">
                <a:solidFill>
                  <a:srgbClr val="000000"/>
                </a:solidFill>
              </a:rPr>
              <a:t>36 yttranden och 112 beslut om förstörande</a:t>
            </a:r>
            <a:endParaRPr lang="sv-SE" dirty="0">
              <a:solidFill>
                <a:srgbClr val="000000"/>
              </a:solidFill>
            </a:endParaRPr>
          </a:p>
          <a:p>
            <a:pPr marL="0" indent="0">
              <a:buNone/>
            </a:pPr>
            <a:endParaRPr lang="sv-SE" dirty="0" smtClean="0"/>
          </a:p>
          <a:p>
            <a:pPr marL="0" indent="0">
              <a:buNone/>
            </a:pPr>
            <a:endParaRPr lang="sv-SE" dirty="0" smtClean="0"/>
          </a:p>
        </p:txBody>
      </p:sp>
    </p:spTree>
    <p:extLst>
      <p:ext uri="{BB962C8B-B14F-4D97-AF65-F5344CB8AC3E}">
        <p14:creationId xmlns:p14="http://schemas.microsoft.com/office/powerpoint/2010/main" val="3864193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Folkhälsoinstitutets roll som tillsynsmyndighet på tobaksområdet</a:t>
            </a:r>
            <a:endParaRPr lang="sv-SE" dirty="0"/>
          </a:p>
        </p:txBody>
      </p:sp>
      <p:sp>
        <p:nvSpPr>
          <p:cNvPr id="3" name="Platshållare för innehåll 2"/>
          <p:cNvSpPr>
            <a:spLocks noGrp="1"/>
          </p:cNvSpPr>
          <p:nvPr>
            <p:ph sz="half" idx="1"/>
          </p:nvPr>
        </p:nvSpPr>
        <p:spPr>
          <a:xfrm>
            <a:off x="1187624" y="1916833"/>
            <a:ext cx="3288159" cy="3456383"/>
          </a:xfrm>
        </p:spPr>
        <p:txBody>
          <a:bodyPr/>
          <a:lstStyle/>
          <a:p>
            <a:r>
              <a:rPr lang="sv-SE" sz="1800" dirty="0"/>
              <a:t>ge ut föreskrifter och allmänna råd  </a:t>
            </a:r>
          </a:p>
          <a:p>
            <a:r>
              <a:rPr lang="sv-SE" sz="1800" dirty="0"/>
              <a:t>följa rättstillämpningen  </a:t>
            </a:r>
          </a:p>
          <a:p>
            <a:r>
              <a:rPr lang="sv-SE" sz="1800" dirty="0"/>
              <a:t>bistå med rådgivning, information och utbildning till stöd för tillsynsansvariga på regional och lokal </a:t>
            </a:r>
            <a:r>
              <a:rPr lang="sv-SE" sz="1800" dirty="0" smtClean="0"/>
              <a:t>nivå</a:t>
            </a:r>
            <a:r>
              <a:rPr lang="sv-SE" sz="1800" dirty="0"/>
              <a:t/>
            </a:r>
            <a:br>
              <a:rPr lang="sv-SE" sz="1800" dirty="0"/>
            </a:br>
            <a:endParaRPr lang="sv-SE" sz="1800" dirty="0"/>
          </a:p>
          <a:p>
            <a:endParaRPr lang="sv-SE" sz="1600" dirty="0"/>
          </a:p>
        </p:txBody>
      </p:sp>
      <p:pic>
        <p:nvPicPr>
          <p:cNvPr id="8" name="Platshållare för innehåll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5213" y="2214685"/>
            <a:ext cx="3584575" cy="2687392"/>
          </a:xfr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16016" y="2162091"/>
            <a:ext cx="3816424" cy="303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46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31888" y="116632"/>
            <a:ext cx="7327900" cy="1224136"/>
          </a:xfrm>
        </p:spPr>
        <p:txBody>
          <a:bodyPr/>
          <a:lstStyle/>
          <a:p>
            <a:r>
              <a:rPr lang="sv-SE" dirty="0" smtClean="0"/>
              <a:t>Kunskapsinsamling och kunskapsstöd</a:t>
            </a:r>
            <a:endParaRPr lang="sv-SE" dirty="0"/>
          </a:p>
        </p:txBody>
      </p:sp>
      <p:sp>
        <p:nvSpPr>
          <p:cNvPr id="3" name="Platshållare för innehåll 2"/>
          <p:cNvSpPr>
            <a:spLocks noGrp="1"/>
          </p:cNvSpPr>
          <p:nvPr>
            <p:ph idx="1"/>
          </p:nvPr>
        </p:nvSpPr>
        <p:spPr>
          <a:xfrm>
            <a:off x="899592" y="1196752"/>
            <a:ext cx="8244408" cy="4536504"/>
          </a:xfrm>
        </p:spPr>
        <p:txBody>
          <a:bodyPr/>
          <a:lstStyle/>
          <a:p>
            <a:r>
              <a:rPr lang="sv-SE" sz="2000" dirty="0" smtClean="0"/>
              <a:t>Domar – både allmänrättsliga och förvaltningsrättsliga</a:t>
            </a:r>
          </a:p>
          <a:p>
            <a:r>
              <a:rPr lang="sv-SE" sz="2000" dirty="0" smtClean="0"/>
              <a:t>Kommunala beslut </a:t>
            </a:r>
          </a:p>
          <a:p>
            <a:r>
              <a:rPr lang="sv-SE" sz="2000" dirty="0" smtClean="0"/>
              <a:t>Årlig återrapportering från länsstyrelserna om tillsynen gentemot kommunerna</a:t>
            </a:r>
          </a:p>
          <a:p>
            <a:r>
              <a:rPr lang="sv-SE" sz="2000" dirty="0" smtClean="0"/>
              <a:t>Länsrapporten</a:t>
            </a:r>
          </a:p>
          <a:p>
            <a:r>
              <a:rPr lang="sv-SE" sz="2000" dirty="0" smtClean="0"/>
              <a:t>Länsstyrelsenätverk	</a:t>
            </a:r>
          </a:p>
          <a:p>
            <a:pPr marL="0" indent="0">
              <a:buNone/>
            </a:pPr>
            <a:r>
              <a:rPr lang="sv-SE" sz="2000" b="1" dirty="0" smtClean="0"/>
              <a:t>Utveckling av kunskapsstöd</a:t>
            </a:r>
            <a:r>
              <a:rPr lang="sv-SE" sz="2000" dirty="0" smtClean="0"/>
              <a:t>	</a:t>
            </a:r>
          </a:p>
          <a:p>
            <a:pPr marL="0" indent="0">
              <a:buNone/>
            </a:pPr>
            <a:r>
              <a:rPr lang="sv-SE" sz="2000" dirty="0" smtClean="0"/>
              <a:t>Basmaterial </a:t>
            </a:r>
            <a:r>
              <a:rPr lang="sv-SE" sz="2000" dirty="0" err="1" smtClean="0"/>
              <a:t>tobakstillsyn</a:t>
            </a:r>
            <a:r>
              <a:rPr lang="sv-SE" sz="2000" dirty="0"/>
              <a:t> </a:t>
            </a:r>
            <a:r>
              <a:rPr lang="sv-SE" sz="1200" dirty="0">
                <a:hlinkClick r:id="rId3"/>
              </a:rPr>
              <a:t>http://www.fhi.se/Tillsyn/Tobak/Basmaterial</a:t>
            </a:r>
            <a:r>
              <a:rPr lang="sv-SE" sz="1200" dirty="0" smtClean="0">
                <a:hlinkClick r:id="rId3"/>
              </a:rPr>
              <a:t>/</a:t>
            </a:r>
            <a:r>
              <a:rPr lang="sv-SE" sz="1200" dirty="0" smtClean="0"/>
              <a:t> </a:t>
            </a:r>
            <a:r>
              <a:rPr lang="sv-SE" sz="2000" dirty="0" smtClean="0"/>
              <a:t>, Handbok tobakslagen, utveckling av metodstöd, rapporter, utbildningsinsatser, informationsutskick, ”frågor och svar”</a:t>
            </a:r>
          </a:p>
          <a:p>
            <a:pPr marL="0" indent="0">
              <a:buNone/>
            </a:pPr>
            <a:endParaRPr lang="sv-SE" sz="2000" dirty="0" smtClean="0"/>
          </a:p>
          <a:p>
            <a:endParaRPr lang="sv-SE" sz="1600" dirty="0"/>
          </a:p>
        </p:txBody>
      </p:sp>
      <p:sp>
        <p:nvSpPr>
          <p:cNvPr id="4" name="Ned 3"/>
          <p:cNvSpPr/>
          <p:nvPr/>
        </p:nvSpPr>
        <p:spPr>
          <a:xfrm>
            <a:off x="5956459" y="3505690"/>
            <a:ext cx="484187" cy="792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41958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Direkttillsyn</a:t>
            </a:r>
            <a:endParaRPr lang="sv-SE" dirty="0"/>
          </a:p>
        </p:txBody>
      </p:sp>
      <p:sp>
        <p:nvSpPr>
          <p:cNvPr id="3" name="Platshållare för innehåll 2"/>
          <p:cNvSpPr>
            <a:spLocks noGrp="1"/>
          </p:cNvSpPr>
          <p:nvPr>
            <p:ph idx="1"/>
          </p:nvPr>
        </p:nvSpPr>
        <p:spPr>
          <a:xfrm>
            <a:off x="1115616" y="1124744"/>
            <a:ext cx="7319963" cy="4248472"/>
          </a:xfrm>
        </p:spPr>
        <p:txBody>
          <a:bodyPr/>
          <a:lstStyle/>
          <a:p>
            <a:r>
              <a:rPr lang="sv-SE" sz="1800" dirty="0" smtClean="0"/>
              <a:t>Folkhälsoinstitutet har tillsyn över tillverkare och importörer av tobaksvaror avseende produktkontroll </a:t>
            </a:r>
            <a:r>
              <a:rPr lang="sv-SE" sz="1800" smtClean="0"/>
              <a:t>och märkning.</a:t>
            </a:r>
            <a:endParaRPr lang="sv-SE" sz="1800" dirty="0" smtClean="0"/>
          </a:p>
          <a:p>
            <a:r>
              <a:rPr lang="sv-SE" sz="1800" dirty="0" smtClean="0"/>
              <a:t>En del av produktkontrollen är att tillverkare och importörer ska rapportera av ingredienser och kvantiteter i dessa tobaksvaror. Uppgifterna skickas vidare till Europeiska kommissionen.</a:t>
            </a:r>
          </a:p>
          <a:p>
            <a:r>
              <a:rPr lang="sv-SE" sz="1800" dirty="0" smtClean="0"/>
              <a:t>Innan ändring i tobakslagen 1 augusti 2010 låg den direkta tillsynen över märkningen av tobaksvaror på försäljningsställen på Folkhälsoinstitutet. Institutet saknade dock personella resurser för att kunna utföra denna tillsyn i hela Sverige. Numera ligger tillsynsansvaret på kommunerna.</a:t>
            </a:r>
            <a:endParaRPr lang="sv-SE" sz="1800" dirty="0"/>
          </a:p>
        </p:txBody>
      </p:sp>
    </p:spTree>
    <p:extLst>
      <p:ext uri="{BB962C8B-B14F-4D97-AF65-F5344CB8AC3E}">
        <p14:creationId xmlns:p14="http://schemas.microsoft.com/office/powerpoint/2010/main" val="3318456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Alkohol, servering och tillstånd </a:t>
            </a:r>
            <a:endParaRPr lang="sv-SE" dirty="0"/>
          </a:p>
        </p:txBody>
      </p:sp>
      <p:sp>
        <p:nvSpPr>
          <p:cNvPr id="3" name="Platshållare för innehåll 2"/>
          <p:cNvSpPr>
            <a:spLocks noGrp="1"/>
          </p:cNvSpPr>
          <p:nvPr>
            <p:ph idx="1"/>
          </p:nvPr>
        </p:nvSpPr>
        <p:spPr>
          <a:xfrm>
            <a:off x="1115617" y="1268760"/>
            <a:ext cx="7344172" cy="4247803"/>
          </a:xfrm>
        </p:spPr>
        <p:txBody>
          <a:bodyPr/>
          <a:lstStyle/>
          <a:p>
            <a:r>
              <a:rPr lang="sv-SE" dirty="0"/>
              <a:t>N</a:t>
            </a:r>
            <a:r>
              <a:rPr lang="sv-SE" dirty="0" smtClean="0"/>
              <a:t>y Alkohollag (SFS 2010:1622),1 </a:t>
            </a:r>
            <a:r>
              <a:rPr lang="sv-SE" dirty="0"/>
              <a:t>jan </a:t>
            </a:r>
            <a:r>
              <a:rPr lang="sv-SE" dirty="0" smtClean="0"/>
              <a:t>2011</a:t>
            </a:r>
            <a:r>
              <a:rPr lang="sv-SE" dirty="0"/>
              <a:t>,</a:t>
            </a:r>
          </a:p>
          <a:p>
            <a:pPr marL="0" indent="0">
              <a:buNone/>
            </a:pPr>
            <a:r>
              <a:rPr lang="sv-SE" dirty="0" smtClean="0"/>
              <a:t>• </a:t>
            </a:r>
            <a:r>
              <a:rPr lang="sv-SE" dirty="0"/>
              <a:t> </a:t>
            </a:r>
            <a:r>
              <a:rPr lang="sv-SE" dirty="0" smtClean="0"/>
              <a:t>Rättstillämpning, kunskapsinsamling, </a:t>
            </a:r>
          </a:p>
          <a:p>
            <a:pPr marL="0" indent="0">
              <a:buNone/>
            </a:pPr>
            <a:r>
              <a:rPr lang="sv-SE" dirty="0" smtClean="0"/>
              <a:t>•  Föreskrifts arbete, kommunala riktlinjer</a:t>
            </a:r>
            <a:r>
              <a:rPr lang="sv-SE" dirty="0"/>
              <a:t>,</a:t>
            </a:r>
            <a:endParaRPr lang="sv-SE" dirty="0" smtClean="0"/>
          </a:p>
          <a:p>
            <a:r>
              <a:rPr lang="sv-SE" dirty="0" smtClean="0"/>
              <a:t>Länsrapporten, Handbok alkohollagen,  </a:t>
            </a:r>
          </a:p>
          <a:p>
            <a:pPr marL="0" indent="0">
              <a:buNone/>
            </a:pPr>
            <a:r>
              <a:rPr lang="sv-SE" dirty="0" smtClean="0"/>
              <a:t>•  Tillståndsregistret,</a:t>
            </a:r>
          </a:p>
          <a:p>
            <a:pPr marL="0" indent="0">
              <a:buNone/>
            </a:pPr>
            <a:r>
              <a:rPr lang="sv-SE" dirty="0" smtClean="0"/>
              <a:t>•  Råd </a:t>
            </a:r>
            <a:r>
              <a:rPr lang="sv-SE" dirty="0"/>
              <a:t>och </a:t>
            </a:r>
            <a:r>
              <a:rPr lang="sv-SE" dirty="0" smtClean="0"/>
              <a:t>stöd.</a:t>
            </a:r>
            <a:endParaRPr lang="sv-SE" dirty="0"/>
          </a:p>
        </p:txBody>
      </p:sp>
    </p:spTree>
    <p:extLst>
      <p:ext uri="{BB962C8B-B14F-4D97-AF65-F5344CB8AC3E}">
        <p14:creationId xmlns:p14="http://schemas.microsoft.com/office/powerpoint/2010/main" val="38695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Kunskapsprovet 1 jan 2011</a:t>
            </a:r>
            <a:br>
              <a:rPr lang="sv-SE" dirty="0" smtClean="0"/>
            </a:br>
            <a:r>
              <a:rPr lang="da-DK" dirty="0" smtClean="0"/>
              <a:t>8 </a:t>
            </a:r>
            <a:r>
              <a:rPr lang="da-DK" dirty="0"/>
              <a:t>kap. 12 § alkohollagen</a:t>
            </a:r>
            <a:br>
              <a:rPr lang="da-DK" dirty="0"/>
            </a:br>
            <a:endParaRPr lang="sv-SE" dirty="0"/>
          </a:p>
        </p:txBody>
      </p:sp>
      <p:sp>
        <p:nvSpPr>
          <p:cNvPr id="3" name="Platshållare för innehåll 2"/>
          <p:cNvSpPr>
            <a:spLocks noGrp="1"/>
          </p:cNvSpPr>
          <p:nvPr>
            <p:ph idx="1"/>
          </p:nvPr>
        </p:nvSpPr>
        <p:spPr>
          <a:xfrm>
            <a:off x="1139825" y="1268760"/>
            <a:ext cx="7319963" cy="4247803"/>
          </a:xfrm>
        </p:spPr>
        <p:txBody>
          <a:bodyPr/>
          <a:lstStyle/>
          <a:p>
            <a:r>
              <a:rPr lang="sv-SE" dirty="0" smtClean="0"/>
              <a:t>7 prov</a:t>
            </a:r>
            <a:r>
              <a:rPr lang="sv-SE" dirty="0"/>
              <a:t> </a:t>
            </a:r>
            <a:r>
              <a:rPr lang="sv-SE" dirty="0" smtClean="0"/>
              <a:t>beroende på vilken typ </a:t>
            </a:r>
            <a:r>
              <a:rPr lang="sv-SE" smtClean="0"/>
              <a:t>av serveringstillstånd som söks</a:t>
            </a:r>
            <a:endParaRPr lang="sv-SE" dirty="0"/>
          </a:p>
          <a:p>
            <a:r>
              <a:rPr lang="sv-SE" dirty="0" smtClean="0"/>
              <a:t>2 253 personer har genomfört provet  under jan- sept. 2011 </a:t>
            </a:r>
          </a:p>
          <a:p>
            <a:r>
              <a:rPr lang="sv-SE" dirty="0"/>
              <a:t>86 </a:t>
            </a:r>
            <a:r>
              <a:rPr lang="sv-SE" dirty="0" smtClean="0"/>
              <a:t>% dvs. 1 934 personer godkända</a:t>
            </a:r>
          </a:p>
          <a:p>
            <a:r>
              <a:rPr lang="sv-SE" dirty="0"/>
              <a:t>321 personer (14 %) </a:t>
            </a:r>
            <a:r>
              <a:rPr lang="sv-SE" dirty="0" smtClean="0"/>
              <a:t>underkända </a:t>
            </a:r>
          </a:p>
          <a:p>
            <a:r>
              <a:rPr lang="sv-SE" dirty="0" smtClean="0"/>
              <a:t>Provet revideras regelbundet</a:t>
            </a:r>
          </a:p>
        </p:txBody>
      </p:sp>
    </p:spTree>
    <p:extLst>
      <p:ext uri="{BB962C8B-B14F-4D97-AF65-F5344CB8AC3E}">
        <p14:creationId xmlns:p14="http://schemas.microsoft.com/office/powerpoint/2010/main" val="295456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sv-SE"/>
              <a:t>Politikområde folkhälsa – det övergripande målet</a:t>
            </a:r>
          </a:p>
        </p:txBody>
      </p:sp>
      <p:sp>
        <p:nvSpPr>
          <p:cNvPr id="64515" name="Rectangle 3"/>
          <p:cNvSpPr>
            <a:spLocks noGrp="1" noChangeArrowheads="1"/>
          </p:cNvSpPr>
          <p:nvPr>
            <p:ph idx="1"/>
          </p:nvPr>
        </p:nvSpPr>
        <p:spPr>
          <a:xfrm>
            <a:off x="1284288" y="2492375"/>
            <a:ext cx="7319962" cy="1873250"/>
          </a:xfrm>
          <a:solidFill>
            <a:srgbClr val="9D383D"/>
          </a:solidFill>
        </p:spPr>
        <p:txBody>
          <a:bodyPr/>
          <a:lstStyle/>
          <a:p>
            <a:pPr marL="0" indent="0" algn="ctr">
              <a:lnSpc>
                <a:spcPct val="110000"/>
              </a:lnSpc>
              <a:buFontTx/>
              <a:buNone/>
            </a:pPr>
            <a:r>
              <a:rPr lang="sv-SE" sz="2600">
                <a:solidFill>
                  <a:schemeClr val="bg1"/>
                </a:solidFill>
              </a:rPr>
              <a:t>Skapa samhälleliga förutsättningar </a:t>
            </a:r>
          </a:p>
          <a:p>
            <a:pPr marL="0" indent="0" algn="ctr">
              <a:lnSpc>
                <a:spcPct val="110000"/>
              </a:lnSpc>
              <a:buFontTx/>
              <a:buNone/>
            </a:pPr>
            <a:r>
              <a:rPr lang="sv-SE" sz="2600">
                <a:solidFill>
                  <a:schemeClr val="bg1"/>
                </a:solidFill>
              </a:rPr>
              <a:t>för en god hälsa på lika villkor </a:t>
            </a:r>
          </a:p>
          <a:p>
            <a:pPr marL="0" indent="0" algn="ctr">
              <a:lnSpc>
                <a:spcPct val="110000"/>
              </a:lnSpc>
              <a:buFontTx/>
              <a:buNone/>
            </a:pPr>
            <a:r>
              <a:rPr lang="sv-SE" sz="2600">
                <a:solidFill>
                  <a:schemeClr val="bg1"/>
                </a:solidFill>
              </a:rPr>
              <a:t>för hela befolkningen.</a:t>
            </a:r>
          </a:p>
        </p:txBody>
      </p:sp>
      <p:sp>
        <p:nvSpPr>
          <p:cNvPr id="4" name="Platshållare för datum 3"/>
          <p:cNvSpPr>
            <a:spLocks noGrp="1"/>
          </p:cNvSpPr>
          <p:nvPr>
            <p:ph type="dt" sz="half" idx="10"/>
          </p:nvPr>
        </p:nvSpPr>
        <p:spPr/>
        <p:txBody>
          <a:bodyPr/>
          <a:lstStyle/>
          <a:p>
            <a:fld id="{D0C50245-3C9F-4DD0-A879-0DC8164B3207}" type="datetime1">
              <a:rPr lang="sv-SE"/>
              <a:pPr/>
              <a:t>2011-11-15</a:t>
            </a:fld>
            <a:endParaRPr lang="sv-SE"/>
          </a:p>
        </p:txBody>
      </p:sp>
      <p:sp>
        <p:nvSpPr>
          <p:cNvPr id="6" name="Platshållare för bildnummer 5"/>
          <p:cNvSpPr>
            <a:spLocks noGrp="1"/>
          </p:cNvSpPr>
          <p:nvPr>
            <p:ph type="sldNum" sz="quarter" idx="12"/>
          </p:nvPr>
        </p:nvSpPr>
        <p:spPr/>
        <p:txBody>
          <a:bodyPr/>
          <a:lstStyle/>
          <a:p>
            <a:r>
              <a:rPr lang="sv-SE"/>
              <a:t>Sid </a:t>
            </a:r>
            <a:fld id="{E6A3A758-66B1-46CE-950B-8B4130823FF7}" type="slidenum">
              <a:rPr lang="sv-SE"/>
              <a:pPr/>
              <a:t>2</a:t>
            </a:fld>
            <a:endParaRPr lang="sv-S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idx="1"/>
          </p:nvPr>
        </p:nvSpPr>
        <p:spPr>
          <a:xfrm>
            <a:off x="1139825" y="116632"/>
            <a:ext cx="7319963" cy="5544616"/>
          </a:xfrm>
        </p:spPr>
        <p:txBody>
          <a:bodyPr/>
          <a:lstStyle/>
          <a:p>
            <a:r>
              <a:rPr lang="sv-SE" sz="2000" b="1" dirty="0" smtClean="0">
                <a:solidFill>
                  <a:schemeClr val="tx2">
                    <a:lumMod val="75000"/>
                  </a:schemeClr>
                </a:solidFill>
              </a:rPr>
              <a:t>Teknisk sprit</a:t>
            </a:r>
          </a:p>
          <a:p>
            <a:pPr marL="400050" lvl="1" indent="0">
              <a:buNone/>
            </a:pPr>
            <a:r>
              <a:rPr lang="sv-SE" sz="1600" dirty="0" smtClean="0"/>
              <a:t>Handel med teknisk sprit  kräver oftast godkännande som upplagshavare eller skattebefriad förbrukare hos Skatteverket</a:t>
            </a:r>
          </a:p>
          <a:p>
            <a:r>
              <a:rPr lang="sv-SE" sz="2000" b="1" dirty="0" smtClean="0">
                <a:solidFill>
                  <a:schemeClr val="tx2">
                    <a:lumMod val="75000"/>
                  </a:schemeClr>
                </a:solidFill>
              </a:rPr>
              <a:t>Alkoholhaltiga preparat  </a:t>
            </a:r>
          </a:p>
          <a:p>
            <a:pPr marL="400050" lvl="2" indent="0">
              <a:buNone/>
            </a:pPr>
            <a:r>
              <a:rPr lang="sv-SE" sz="1600" dirty="0" smtClean="0"/>
              <a:t>Fri handel - Denaturerade på ett sätt som så långt som möjligt hindrar förtäring. Ej i berusningssyfte – Förpackningsrestriktioner </a:t>
            </a:r>
            <a:endParaRPr lang="sv-SE" sz="2000" b="1" dirty="0" smtClean="0">
              <a:solidFill>
                <a:schemeClr val="tx2">
                  <a:lumMod val="75000"/>
                </a:schemeClr>
              </a:solidFill>
            </a:endParaRPr>
          </a:p>
          <a:p>
            <a:pPr lvl="1"/>
            <a:r>
              <a:rPr lang="sv-SE" sz="1600" dirty="0" smtClean="0"/>
              <a:t>E 85 drivmedel och spolarvätska på macken</a:t>
            </a:r>
          </a:p>
          <a:p>
            <a:pPr lvl="1"/>
            <a:r>
              <a:rPr lang="sv-SE" sz="1600" dirty="0" smtClean="0"/>
              <a:t>Fikon i cognac och matlagningsvin på ICA	</a:t>
            </a:r>
          </a:p>
          <a:p>
            <a:pPr lvl="1"/>
            <a:r>
              <a:rPr lang="sv-SE" sz="1600" dirty="0" smtClean="0"/>
              <a:t>Guarana-ampuller i hälsokostaffären</a:t>
            </a:r>
          </a:p>
          <a:p>
            <a:pPr lvl="1"/>
            <a:r>
              <a:rPr lang="sv-SE" sz="1600" dirty="0" smtClean="0"/>
              <a:t>Chanel nr 5 och Hugo Boss After Shave i parfymaffären</a:t>
            </a:r>
          </a:p>
          <a:p>
            <a:pPr lvl="1"/>
            <a:r>
              <a:rPr lang="sv-SE" sz="1600" dirty="0" smtClean="0"/>
              <a:t>Munvatten och handdesinfektionsgelen på apoteket</a:t>
            </a:r>
          </a:p>
          <a:p>
            <a:r>
              <a:rPr lang="sv-SE" sz="2000" b="1" dirty="0" smtClean="0">
                <a:solidFill>
                  <a:schemeClr val="tx2">
                    <a:lumMod val="75000"/>
                  </a:schemeClr>
                </a:solidFill>
              </a:rPr>
              <a:t>Alkoholdryckstillverkning</a:t>
            </a:r>
          </a:p>
          <a:p>
            <a:pPr marL="400050" lvl="1" indent="0">
              <a:buNone/>
            </a:pPr>
            <a:r>
              <a:rPr lang="sv-SE" sz="1600" dirty="0" smtClean="0"/>
              <a:t>Tillverkning av alkoholdrycker utöver eget behov kräver godkännande som upplagshavare eller skattebefriad förbrukare</a:t>
            </a:r>
            <a:endParaRPr lang="sv-SE" sz="1400" dirty="0"/>
          </a:p>
          <a:p>
            <a:pPr marL="0" indent="0">
              <a:buNone/>
            </a:pPr>
            <a:endParaRPr lang="sv-SE" sz="1400" dirty="0"/>
          </a:p>
        </p:txBody>
      </p:sp>
      <p:pic>
        <p:nvPicPr>
          <p:cNvPr id="1027" name="Picture 3" descr="C:\Users\ygs\AppData\Local\Microsoft\Windows\Temporary Internet Files\Content.IE5\N5AYATFM\MP9003373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564904"/>
            <a:ext cx="864096" cy="121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60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31888" y="274638"/>
            <a:ext cx="7327900" cy="706090"/>
          </a:xfrm>
        </p:spPr>
        <p:txBody>
          <a:bodyPr/>
          <a:lstStyle/>
          <a:p>
            <a:pPr algn="ctr"/>
            <a:r>
              <a:rPr lang="sv-SE" dirty="0" smtClean="0"/>
              <a:t>Tillsynsplan 2012</a:t>
            </a:r>
            <a:endParaRPr lang="sv-SE" dirty="0"/>
          </a:p>
        </p:txBody>
      </p:sp>
      <p:sp>
        <p:nvSpPr>
          <p:cNvPr id="3" name="Underrubrik 2"/>
          <p:cNvSpPr>
            <a:spLocks noGrp="1"/>
          </p:cNvSpPr>
          <p:nvPr>
            <p:ph idx="1"/>
          </p:nvPr>
        </p:nvSpPr>
        <p:spPr>
          <a:xfrm>
            <a:off x="1139825" y="908720"/>
            <a:ext cx="7319963" cy="4824536"/>
          </a:xfrm>
        </p:spPr>
        <p:txBody>
          <a:bodyPr/>
          <a:lstStyle/>
          <a:p>
            <a:r>
              <a:rPr lang="sv-SE" sz="2000" dirty="0" smtClean="0"/>
              <a:t>Yttre tillsyn:</a:t>
            </a:r>
          </a:p>
          <a:p>
            <a:pPr lvl="1"/>
            <a:r>
              <a:rPr lang="sv-SE" dirty="0" smtClean="0"/>
              <a:t>Tillsynsbesök </a:t>
            </a:r>
          </a:p>
          <a:p>
            <a:pPr lvl="1"/>
            <a:r>
              <a:rPr lang="sv-SE" dirty="0" smtClean="0"/>
              <a:t>Möten med andra myndigheter</a:t>
            </a:r>
          </a:p>
          <a:p>
            <a:pPr lvl="1"/>
            <a:r>
              <a:rPr lang="sv-SE" dirty="0" smtClean="0"/>
              <a:t>Möten med kontrollbolagen</a:t>
            </a:r>
          </a:p>
          <a:p>
            <a:r>
              <a:rPr lang="sv-SE" sz="2000" dirty="0" smtClean="0"/>
              <a:t>Inre tillsyn:</a:t>
            </a:r>
          </a:p>
          <a:p>
            <a:pPr lvl="1"/>
            <a:r>
              <a:rPr lang="sv-SE" dirty="0" smtClean="0"/>
              <a:t>Skrivbordskontroll av inlämnad anmälan och  rapporter (kvartalsrapporter och externa rapporter)</a:t>
            </a:r>
          </a:p>
          <a:p>
            <a:pPr lvl="1"/>
            <a:r>
              <a:rPr lang="sv-SE" dirty="0"/>
              <a:t>Denatureringsbedömningar</a:t>
            </a:r>
          </a:p>
          <a:p>
            <a:pPr lvl="1"/>
            <a:r>
              <a:rPr lang="sv-SE" dirty="0" smtClean="0"/>
              <a:t>Kartläggning av produkter på marknaden</a:t>
            </a:r>
          </a:p>
          <a:p>
            <a:pPr lvl="1"/>
            <a:endParaRPr lang="sv-SE" dirty="0" smtClean="0"/>
          </a:p>
          <a:p>
            <a:pPr lvl="1"/>
            <a:endParaRPr lang="sv-SE" dirty="0"/>
          </a:p>
        </p:txBody>
      </p:sp>
    </p:spTree>
    <p:extLst>
      <p:ext uri="{BB962C8B-B14F-4D97-AF65-F5344CB8AC3E}">
        <p14:creationId xmlns:p14="http://schemas.microsoft.com/office/powerpoint/2010/main" val="2604383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sv-SE"/>
              <a:t>Statens folkhälsoinstituts uppgift</a:t>
            </a:r>
          </a:p>
        </p:txBody>
      </p:sp>
      <p:sp>
        <p:nvSpPr>
          <p:cNvPr id="4" name="Platshållare för datum 2"/>
          <p:cNvSpPr>
            <a:spLocks noGrp="1"/>
          </p:cNvSpPr>
          <p:nvPr>
            <p:ph type="dt" sz="half" idx="10"/>
          </p:nvPr>
        </p:nvSpPr>
        <p:spPr/>
        <p:txBody>
          <a:bodyPr/>
          <a:lstStyle/>
          <a:p>
            <a:fld id="{5D03E9E3-0D97-4C50-9876-13714B5C7765}" type="datetime1">
              <a:rPr lang="sv-SE"/>
              <a:pPr/>
              <a:t>2011-11-15</a:t>
            </a:fld>
            <a:endParaRPr lang="sv-SE"/>
          </a:p>
        </p:txBody>
      </p:sp>
      <p:sp>
        <p:nvSpPr>
          <p:cNvPr id="6" name="Platshållare för bildnummer 4"/>
          <p:cNvSpPr>
            <a:spLocks noGrp="1"/>
          </p:cNvSpPr>
          <p:nvPr>
            <p:ph type="sldNum" sz="quarter" idx="12"/>
          </p:nvPr>
        </p:nvSpPr>
        <p:spPr/>
        <p:txBody>
          <a:bodyPr/>
          <a:lstStyle/>
          <a:p>
            <a:r>
              <a:rPr lang="sv-SE"/>
              <a:t>Sid </a:t>
            </a:r>
            <a:fld id="{1F4290DD-DF96-418A-893C-A0EEAE7489DD}" type="slidenum">
              <a:rPr lang="sv-SE"/>
              <a:pPr/>
              <a:t>3</a:t>
            </a:fld>
            <a:endParaRPr lang="sv-SE"/>
          </a:p>
        </p:txBody>
      </p:sp>
      <p:sp>
        <p:nvSpPr>
          <p:cNvPr id="66563" name="Rectangle 3"/>
          <p:cNvSpPr>
            <a:spLocks noGrp="1" noChangeArrowheads="1"/>
          </p:cNvSpPr>
          <p:nvPr>
            <p:ph type="body" idx="4294967295"/>
          </p:nvPr>
        </p:nvSpPr>
        <p:spPr>
          <a:xfrm>
            <a:off x="1822450" y="1628775"/>
            <a:ext cx="7321550" cy="3960813"/>
          </a:xfrm>
        </p:spPr>
        <p:txBody>
          <a:bodyPr/>
          <a:lstStyle/>
          <a:p>
            <a:pPr marL="0" indent="0">
              <a:lnSpc>
                <a:spcPct val="122000"/>
              </a:lnSpc>
            </a:pPr>
            <a:r>
              <a:rPr lang="sv-SE"/>
              <a:t> Vi ska:</a:t>
            </a:r>
          </a:p>
          <a:p>
            <a:pPr marL="827088" lvl="1">
              <a:lnSpc>
                <a:spcPct val="122000"/>
              </a:lnSpc>
            </a:pPr>
            <a:r>
              <a:rPr lang="sv-SE"/>
              <a:t>Främja hälsa och förebygga sjukdomar och skador. </a:t>
            </a:r>
          </a:p>
          <a:p>
            <a:pPr marL="827088" lvl="1">
              <a:lnSpc>
                <a:spcPct val="122000"/>
              </a:lnSpc>
            </a:pPr>
            <a:r>
              <a:rPr lang="sv-SE"/>
              <a:t>Fästa särskild vikt vid de grupper som är   utsatta för de största hälsoriskerna. </a:t>
            </a:r>
          </a:p>
          <a:p>
            <a:pPr marL="827088" lvl="1">
              <a:lnSpc>
                <a:spcPct val="122000"/>
              </a:lnSpc>
            </a:pPr>
            <a:r>
              <a:rPr lang="sv-SE"/>
              <a:t>Vara vetenskapligt förankrade.</a:t>
            </a:r>
          </a:p>
          <a:p>
            <a:pPr marL="0" indent="0">
              <a:lnSpc>
                <a:spcPct val="122000"/>
              </a:lnSpc>
              <a:buFontTx/>
              <a:buNone/>
            </a:pPr>
            <a:endParaRPr lang="sv-S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sv-SE"/>
              <a:t>Vår uppgift och roll</a:t>
            </a:r>
          </a:p>
        </p:txBody>
      </p:sp>
      <p:sp>
        <p:nvSpPr>
          <p:cNvPr id="12" name="Platshållare för datum 2"/>
          <p:cNvSpPr>
            <a:spLocks noGrp="1"/>
          </p:cNvSpPr>
          <p:nvPr>
            <p:ph type="dt" sz="half" idx="10"/>
          </p:nvPr>
        </p:nvSpPr>
        <p:spPr/>
        <p:txBody>
          <a:bodyPr/>
          <a:lstStyle/>
          <a:p>
            <a:fld id="{E88A3BFB-9B25-4F53-B726-61E96A7E6534}" type="datetime1">
              <a:rPr lang="sv-SE"/>
              <a:pPr/>
              <a:t>2011-11-15</a:t>
            </a:fld>
            <a:endParaRPr lang="sv-SE"/>
          </a:p>
        </p:txBody>
      </p:sp>
      <p:sp>
        <p:nvSpPr>
          <p:cNvPr id="14" name="Platshållare för bildnummer 4"/>
          <p:cNvSpPr>
            <a:spLocks noGrp="1"/>
          </p:cNvSpPr>
          <p:nvPr>
            <p:ph type="sldNum" sz="quarter" idx="12"/>
          </p:nvPr>
        </p:nvSpPr>
        <p:spPr/>
        <p:txBody>
          <a:bodyPr/>
          <a:lstStyle/>
          <a:p>
            <a:r>
              <a:rPr lang="sv-SE"/>
              <a:t>Sid </a:t>
            </a:r>
            <a:fld id="{741F40D3-9E07-4A17-87A6-9C1826B392C9}" type="slidenum">
              <a:rPr lang="sv-SE"/>
              <a:pPr/>
              <a:t>4</a:t>
            </a:fld>
            <a:endParaRPr lang="sv-SE"/>
          </a:p>
        </p:txBody>
      </p:sp>
      <p:sp>
        <p:nvSpPr>
          <p:cNvPr id="72707" name="Oval 3"/>
          <p:cNvSpPr>
            <a:spLocks noChangeArrowheads="1"/>
          </p:cNvSpPr>
          <p:nvPr/>
        </p:nvSpPr>
        <p:spPr bwMode="auto">
          <a:xfrm>
            <a:off x="2843213" y="3571875"/>
            <a:ext cx="1871662" cy="1728788"/>
          </a:xfrm>
          <a:prstGeom prst="ellipse">
            <a:avLst/>
          </a:prstGeom>
          <a:solidFill>
            <a:schemeClr val="accent1"/>
          </a:solidFill>
          <a:ln w="9525">
            <a:solidFill>
              <a:srgbClr val="16488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400" b="1">
                <a:solidFill>
                  <a:schemeClr val="bg1"/>
                </a:solidFill>
                <a:latin typeface="Verdana" pitchFamily="34" charset="0"/>
              </a:rPr>
              <a:t>Nationellt </a:t>
            </a:r>
          </a:p>
          <a:p>
            <a:pPr algn="ctr"/>
            <a:r>
              <a:rPr lang="sv-SE" sz="1400" b="1">
                <a:solidFill>
                  <a:schemeClr val="bg1"/>
                </a:solidFill>
                <a:latin typeface="Verdana" pitchFamily="34" charset="0"/>
              </a:rPr>
              <a:t>kunskapscentrum</a:t>
            </a:r>
          </a:p>
        </p:txBody>
      </p:sp>
      <p:sp>
        <p:nvSpPr>
          <p:cNvPr id="72708" name="Oval 4"/>
          <p:cNvSpPr>
            <a:spLocks noChangeArrowheads="1"/>
          </p:cNvSpPr>
          <p:nvPr/>
        </p:nvSpPr>
        <p:spPr bwMode="auto">
          <a:xfrm>
            <a:off x="7235825" y="3429000"/>
            <a:ext cx="1690688" cy="1511300"/>
          </a:xfrm>
          <a:prstGeom prst="ellipse">
            <a:avLst/>
          </a:prstGeom>
          <a:solidFill>
            <a:srgbClr val="607E31"/>
          </a:solidFill>
          <a:ln w="9525">
            <a:solidFill>
              <a:srgbClr val="607E3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200" b="1">
                <a:solidFill>
                  <a:schemeClr val="bg1"/>
                </a:solidFill>
                <a:latin typeface="Verdana" pitchFamily="34" charset="0"/>
              </a:rPr>
              <a:t>Särskilda</a:t>
            </a:r>
          </a:p>
          <a:p>
            <a:pPr algn="ctr"/>
            <a:r>
              <a:rPr lang="sv-SE" sz="1200" b="1">
                <a:solidFill>
                  <a:schemeClr val="bg1"/>
                </a:solidFill>
                <a:latin typeface="Verdana" pitchFamily="34" charset="0"/>
              </a:rPr>
              <a:t>regeringsuppdrag </a:t>
            </a:r>
          </a:p>
          <a:p>
            <a:pPr algn="ctr"/>
            <a:r>
              <a:rPr lang="sv-SE" sz="1200" b="1">
                <a:solidFill>
                  <a:schemeClr val="bg1"/>
                </a:solidFill>
                <a:latin typeface="Verdana" pitchFamily="34" charset="0"/>
              </a:rPr>
              <a:t>inom vissa </a:t>
            </a:r>
          </a:p>
          <a:p>
            <a:pPr algn="ctr"/>
            <a:r>
              <a:rPr lang="sv-SE" sz="1200" b="1">
                <a:solidFill>
                  <a:schemeClr val="bg1"/>
                </a:solidFill>
                <a:latin typeface="Verdana" pitchFamily="34" charset="0"/>
              </a:rPr>
              <a:t>prioriterade</a:t>
            </a:r>
          </a:p>
          <a:p>
            <a:pPr algn="ctr"/>
            <a:r>
              <a:rPr lang="sv-SE" sz="1200" b="1">
                <a:solidFill>
                  <a:schemeClr val="bg1"/>
                </a:solidFill>
                <a:latin typeface="Verdana" pitchFamily="34" charset="0"/>
              </a:rPr>
              <a:t>områden</a:t>
            </a:r>
          </a:p>
        </p:txBody>
      </p:sp>
      <p:sp>
        <p:nvSpPr>
          <p:cNvPr id="72709" name="Oval 5"/>
          <p:cNvSpPr>
            <a:spLocks noChangeArrowheads="1"/>
          </p:cNvSpPr>
          <p:nvPr/>
        </p:nvSpPr>
        <p:spPr bwMode="auto">
          <a:xfrm>
            <a:off x="1657350" y="1268413"/>
            <a:ext cx="4248150" cy="792162"/>
          </a:xfrm>
          <a:prstGeom prst="ellipse">
            <a:avLst/>
          </a:prstGeom>
          <a:solidFill>
            <a:schemeClr val="accent2"/>
          </a:solidFill>
          <a:ln>
            <a:noFill/>
          </a:ln>
          <a:effectLst/>
          <a:extLst>
            <a:ext uri="{91240B29-F687-4F45-9708-019B960494DF}">
              <a14:hiddenLine xmlns:a14="http://schemas.microsoft.com/office/drawing/2010/main" w="9525" algn="ctr">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a:solidFill>
                  <a:schemeClr val="bg1"/>
                </a:solidFill>
                <a:latin typeface="Verdana" pitchFamily="34" charset="0"/>
              </a:rPr>
              <a:t>Huvuduppgifter enligt</a:t>
            </a:r>
          </a:p>
          <a:p>
            <a:pPr algn="ctr"/>
            <a:r>
              <a:rPr lang="sv-SE">
                <a:solidFill>
                  <a:schemeClr val="bg1"/>
                </a:solidFill>
                <a:latin typeface="Verdana" pitchFamily="34" charset="0"/>
              </a:rPr>
              <a:t>instruktion</a:t>
            </a:r>
          </a:p>
        </p:txBody>
      </p:sp>
      <p:sp>
        <p:nvSpPr>
          <p:cNvPr id="72710" name="Oval 6"/>
          <p:cNvSpPr>
            <a:spLocks noChangeArrowheads="1"/>
          </p:cNvSpPr>
          <p:nvPr/>
        </p:nvSpPr>
        <p:spPr bwMode="auto">
          <a:xfrm>
            <a:off x="900113" y="2563813"/>
            <a:ext cx="1943100" cy="1871662"/>
          </a:xfrm>
          <a:prstGeom prst="ellipse">
            <a:avLst/>
          </a:prstGeom>
          <a:solidFill>
            <a:schemeClr val="accent1"/>
          </a:solidFill>
          <a:ln w="9525">
            <a:solidFill>
              <a:srgbClr val="16488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400" b="1">
                <a:solidFill>
                  <a:schemeClr val="bg1"/>
                </a:solidFill>
                <a:latin typeface="Verdana" pitchFamily="34" charset="0"/>
              </a:rPr>
              <a:t>Uppföljning</a:t>
            </a:r>
            <a:r>
              <a:rPr lang="sv-SE" sz="1400">
                <a:solidFill>
                  <a:schemeClr val="bg1"/>
                </a:solidFill>
                <a:latin typeface="Verdana" pitchFamily="34" charset="0"/>
              </a:rPr>
              <a:t> </a:t>
            </a:r>
            <a:r>
              <a:rPr lang="sv-SE" sz="1400" b="1">
                <a:solidFill>
                  <a:schemeClr val="bg1"/>
                </a:solidFill>
                <a:latin typeface="Verdana" pitchFamily="34" charset="0"/>
              </a:rPr>
              <a:t>och</a:t>
            </a:r>
          </a:p>
          <a:p>
            <a:pPr algn="ctr"/>
            <a:r>
              <a:rPr lang="sv-SE" sz="1400" b="1">
                <a:solidFill>
                  <a:schemeClr val="bg1"/>
                </a:solidFill>
                <a:latin typeface="Verdana" pitchFamily="34" charset="0"/>
              </a:rPr>
              <a:t>utvärdering</a:t>
            </a:r>
            <a:endParaRPr lang="sv-SE" sz="1400">
              <a:solidFill>
                <a:schemeClr val="bg1"/>
              </a:solidFill>
              <a:latin typeface="Verdana" pitchFamily="34" charset="0"/>
            </a:endParaRPr>
          </a:p>
        </p:txBody>
      </p:sp>
      <p:sp>
        <p:nvSpPr>
          <p:cNvPr id="72711" name="Oval 7"/>
          <p:cNvSpPr>
            <a:spLocks noChangeArrowheads="1"/>
          </p:cNvSpPr>
          <p:nvPr/>
        </p:nvSpPr>
        <p:spPr bwMode="auto">
          <a:xfrm>
            <a:off x="4656138" y="2563813"/>
            <a:ext cx="1944687" cy="1727200"/>
          </a:xfrm>
          <a:prstGeom prst="ellipse">
            <a:avLst/>
          </a:prstGeom>
          <a:solidFill>
            <a:schemeClr val="accent1"/>
          </a:solidFill>
          <a:ln w="9525">
            <a:solidFill>
              <a:srgbClr val="16488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400" b="1">
                <a:solidFill>
                  <a:schemeClr val="bg1"/>
                </a:solidFill>
                <a:latin typeface="Verdana" pitchFamily="34" charset="0"/>
              </a:rPr>
              <a:t>Tillsyn</a:t>
            </a:r>
            <a:r>
              <a:rPr lang="sv-SE" sz="1400">
                <a:solidFill>
                  <a:schemeClr val="bg1"/>
                </a:solidFill>
                <a:latin typeface="Verdana" pitchFamily="34" charset="0"/>
              </a:rPr>
              <a:t> </a:t>
            </a:r>
          </a:p>
        </p:txBody>
      </p:sp>
      <p:sp>
        <p:nvSpPr>
          <p:cNvPr id="72712" name="Line 8"/>
          <p:cNvSpPr>
            <a:spLocks noChangeShapeType="1"/>
          </p:cNvSpPr>
          <p:nvPr/>
        </p:nvSpPr>
        <p:spPr bwMode="auto">
          <a:xfrm>
            <a:off x="3778250" y="2060575"/>
            <a:ext cx="1588" cy="1439863"/>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72713" name="Line 9"/>
          <p:cNvSpPr>
            <a:spLocks noChangeShapeType="1"/>
          </p:cNvSpPr>
          <p:nvPr/>
        </p:nvSpPr>
        <p:spPr bwMode="auto">
          <a:xfrm>
            <a:off x="5435600" y="1989138"/>
            <a:ext cx="144463" cy="50323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72714" name="Line 10"/>
          <p:cNvSpPr>
            <a:spLocks noChangeShapeType="1"/>
          </p:cNvSpPr>
          <p:nvPr/>
        </p:nvSpPr>
        <p:spPr bwMode="auto">
          <a:xfrm flipH="1">
            <a:off x="1908175" y="1989138"/>
            <a:ext cx="142875" cy="50323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72716" name="Oval 12"/>
          <p:cNvSpPr>
            <a:spLocks noChangeArrowheads="1"/>
          </p:cNvSpPr>
          <p:nvPr/>
        </p:nvSpPr>
        <p:spPr bwMode="auto">
          <a:xfrm>
            <a:off x="1547813" y="2133600"/>
            <a:ext cx="4465637" cy="215900"/>
          </a:xfrm>
          <a:prstGeom prst="ellipse">
            <a:avLst/>
          </a:prstGeom>
          <a:solidFill>
            <a:schemeClr val="bg2"/>
          </a:solidFill>
          <a:ln>
            <a:noFill/>
          </a:ln>
          <a:effectLst/>
          <a:extLst>
            <a:ext uri="{91240B29-F687-4F45-9708-019B960494DF}">
              <a14:hiddenLine xmlns:a14="http://schemas.microsoft.com/office/drawing/2010/main" w="9525">
                <a:solidFill>
                  <a:srgbClr val="DF494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sz="1200">
                <a:solidFill>
                  <a:schemeClr val="bg1"/>
                </a:solidFill>
                <a:latin typeface="Verdana" pitchFamily="34" charset="0"/>
              </a:rPr>
              <a:t>Internationellt arbete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sv-SE"/>
              <a:t>Uppföljning och utvärdering</a:t>
            </a:r>
          </a:p>
        </p:txBody>
      </p:sp>
      <p:sp>
        <p:nvSpPr>
          <p:cNvPr id="67587" name="Rectangle 3"/>
          <p:cNvSpPr>
            <a:spLocks noGrp="1" noChangeArrowheads="1"/>
          </p:cNvSpPr>
          <p:nvPr>
            <p:ph idx="1"/>
          </p:nvPr>
        </p:nvSpPr>
        <p:spPr/>
        <p:txBody>
          <a:bodyPr/>
          <a:lstStyle/>
          <a:p>
            <a:pPr>
              <a:lnSpc>
                <a:spcPct val="110000"/>
              </a:lnSpc>
            </a:pPr>
            <a:r>
              <a:rPr lang="sv-SE" sz="2000"/>
              <a:t>Vi ska särskilt:</a:t>
            </a:r>
          </a:p>
          <a:p>
            <a:pPr lvl="1">
              <a:lnSpc>
                <a:spcPct val="110000"/>
              </a:lnSpc>
            </a:pPr>
            <a:r>
              <a:rPr lang="sv-SE" sz="1800"/>
              <a:t>Analysera utvecklingen av hälsans bestämnings-faktorer och hur de fördelas (utifrån könstillhörighet, etnisk eller kulturell bakgrund, socioekonomi, sexuell läggning, hbt-identitet, funktionsnedsättning och ålder).</a:t>
            </a:r>
          </a:p>
          <a:p>
            <a:pPr lvl="1">
              <a:lnSpc>
                <a:spcPct val="110000"/>
              </a:lnSpc>
            </a:pPr>
            <a:r>
              <a:rPr lang="sv-SE" sz="1800"/>
              <a:t>Förse regeringen med information och beslutsunderlag där samhällsekonomiska aspekter i förekommande fall har vägts in.</a:t>
            </a:r>
          </a:p>
          <a:p>
            <a:pPr lvl="1">
              <a:lnSpc>
                <a:spcPct val="110000"/>
              </a:lnSpc>
            </a:pPr>
            <a:r>
              <a:rPr lang="sv-SE" sz="1800"/>
              <a:t>Främja tillgången på statistik av god kvalitet inom alkohol-, narkotika och tobaksområdet.</a:t>
            </a:r>
          </a:p>
        </p:txBody>
      </p:sp>
      <p:sp>
        <p:nvSpPr>
          <p:cNvPr id="13" name="Platshållare för datum 3"/>
          <p:cNvSpPr>
            <a:spLocks noGrp="1"/>
          </p:cNvSpPr>
          <p:nvPr>
            <p:ph type="dt" sz="half" idx="10"/>
          </p:nvPr>
        </p:nvSpPr>
        <p:spPr/>
        <p:txBody>
          <a:bodyPr/>
          <a:lstStyle/>
          <a:p>
            <a:fld id="{13F02287-7199-4B45-A8F5-75F8A0904224}" type="datetime1">
              <a:rPr lang="sv-SE"/>
              <a:pPr/>
              <a:t>2011-11-15</a:t>
            </a:fld>
            <a:endParaRPr lang="sv-SE"/>
          </a:p>
        </p:txBody>
      </p:sp>
      <p:sp>
        <p:nvSpPr>
          <p:cNvPr id="15" name="Platshållare för bildnummer 5"/>
          <p:cNvSpPr>
            <a:spLocks noGrp="1"/>
          </p:cNvSpPr>
          <p:nvPr>
            <p:ph type="sldNum" sz="quarter" idx="12"/>
          </p:nvPr>
        </p:nvSpPr>
        <p:spPr/>
        <p:txBody>
          <a:bodyPr/>
          <a:lstStyle/>
          <a:p>
            <a:r>
              <a:rPr lang="sv-SE"/>
              <a:t>Sid </a:t>
            </a:r>
            <a:fld id="{BD263882-46BC-4967-B58C-4DCB659772F1}" type="slidenum">
              <a:rPr lang="sv-SE"/>
              <a:pPr/>
              <a:t>5</a:t>
            </a:fld>
            <a:endParaRPr lang="sv-SE"/>
          </a:p>
        </p:txBody>
      </p:sp>
      <p:grpSp>
        <p:nvGrpSpPr>
          <p:cNvPr id="67588" name="Group 4"/>
          <p:cNvGrpSpPr>
            <a:grpSpLocks/>
          </p:cNvGrpSpPr>
          <p:nvPr/>
        </p:nvGrpSpPr>
        <p:grpSpPr bwMode="auto">
          <a:xfrm>
            <a:off x="7512050" y="188913"/>
            <a:ext cx="1381125" cy="1008062"/>
            <a:chOff x="567" y="1071"/>
            <a:chExt cx="3591" cy="2450"/>
          </a:xfrm>
        </p:grpSpPr>
        <p:sp>
          <p:nvSpPr>
            <p:cNvPr id="67589" name="Oval 5"/>
            <p:cNvSpPr>
              <a:spLocks noChangeArrowheads="1"/>
            </p:cNvSpPr>
            <p:nvPr/>
          </p:nvSpPr>
          <p:spPr bwMode="auto">
            <a:xfrm>
              <a:off x="1791" y="2432"/>
              <a:ext cx="1179" cy="1089"/>
            </a:xfrm>
            <a:prstGeom prst="ellipse">
              <a:avLst/>
            </a:prstGeom>
            <a:solidFill>
              <a:schemeClr val="accent1"/>
            </a:solidFill>
            <a:ln w="9525">
              <a:solidFill>
                <a:srgbClr val="16488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v-SE" sz="1400">
                <a:solidFill>
                  <a:schemeClr val="bg1"/>
                </a:solidFill>
                <a:latin typeface="Verdana" pitchFamily="34" charset="0"/>
              </a:endParaRPr>
            </a:p>
          </p:txBody>
        </p:sp>
        <p:sp>
          <p:nvSpPr>
            <p:cNvPr id="67590" name="Oval 6"/>
            <p:cNvSpPr>
              <a:spLocks noChangeArrowheads="1"/>
            </p:cNvSpPr>
            <p:nvPr/>
          </p:nvSpPr>
          <p:spPr bwMode="auto">
            <a:xfrm>
              <a:off x="1044" y="1071"/>
              <a:ext cx="2676" cy="499"/>
            </a:xfrm>
            <a:prstGeom prst="ellipse">
              <a:avLst/>
            </a:prstGeom>
            <a:solidFill>
              <a:schemeClr val="accent2"/>
            </a:solidFill>
            <a:ln>
              <a:noFill/>
            </a:ln>
            <a:effectLst/>
            <a:extLst>
              <a:ext uri="{91240B29-F687-4F45-9708-019B960494DF}">
                <a14:hiddenLine xmlns:a14="http://schemas.microsoft.com/office/drawing/2010/main" w="9525" algn="ctr">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v-SE">
                <a:solidFill>
                  <a:schemeClr val="bg1"/>
                </a:solidFill>
                <a:latin typeface="Verdana" pitchFamily="34" charset="0"/>
              </a:endParaRPr>
            </a:p>
          </p:txBody>
        </p:sp>
        <p:sp>
          <p:nvSpPr>
            <p:cNvPr id="67591" name="Oval 7"/>
            <p:cNvSpPr>
              <a:spLocks noChangeArrowheads="1"/>
            </p:cNvSpPr>
            <p:nvPr/>
          </p:nvSpPr>
          <p:spPr bwMode="auto">
            <a:xfrm>
              <a:off x="567" y="1797"/>
              <a:ext cx="1224" cy="1179"/>
            </a:xfrm>
            <a:prstGeom prst="ellipse">
              <a:avLst/>
            </a:prstGeom>
            <a:solidFill>
              <a:schemeClr val="accent1"/>
            </a:solidFill>
            <a:ln w="9525">
              <a:solidFill>
                <a:srgbClr val="16488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v-SE" sz="1400">
                <a:solidFill>
                  <a:schemeClr val="bg1"/>
                </a:solidFill>
                <a:latin typeface="Verdana" pitchFamily="34" charset="0"/>
              </a:endParaRPr>
            </a:p>
          </p:txBody>
        </p:sp>
        <p:sp>
          <p:nvSpPr>
            <p:cNvPr id="67592" name="Oval 8"/>
            <p:cNvSpPr>
              <a:spLocks noChangeArrowheads="1"/>
            </p:cNvSpPr>
            <p:nvPr/>
          </p:nvSpPr>
          <p:spPr bwMode="auto">
            <a:xfrm>
              <a:off x="2933" y="1797"/>
              <a:ext cx="1225" cy="1088"/>
            </a:xfrm>
            <a:prstGeom prst="ellipse">
              <a:avLst/>
            </a:prstGeom>
            <a:solidFill>
              <a:schemeClr val="accent1"/>
            </a:solidFill>
            <a:ln w="9525">
              <a:solidFill>
                <a:srgbClr val="16488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v-SE" sz="1400">
                <a:solidFill>
                  <a:schemeClr val="bg1"/>
                </a:solidFill>
                <a:latin typeface="Verdana" pitchFamily="34" charset="0"/>
              </a:endParaRPr>
            </a:p>
          </p:txBody>
        </p:sp>
        <p:sp>
          <p:nvSpPr>
            <p:cNvPr id="67593" name="Line 9"/>
            <p:cNvSpPr>
              <a:spLocks noChangeShapeType="1"/>
            </p:cNvSpPr>
            <p:nvPr/>
          </p:nvSpPr>
          <p:spPr bwMode="auto">
            <a:xfrm>
              <a:off x="2380" y="1660"/>
              <a:ext cx="1" cy="681"/>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67594" name="Line 10"/>
            <p:cNvSpPr>
              <a:spLocks noChangeShapeType="1"/>
            </p:cNvSpPr>
            <p:nvPr/>
          </p:nvSpPr>
          <p:spPr bwMode="auto">
            <a:xfrm>
              <a:off x="3424" y="1525"/>
              <a:ext cx="65" cy="23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67595" name="Line 11"/>
            <p:cNvSpPr>
              <a:spLocks noChangeShapeType="1"/>
            </p:cNvSpPr>
            <p:nvPr/>
          </p:nvSpPr>
          <p:spPr bwMode="auto">
            <a:xfrm flipH="1">
              <a:off x="1247" y="1525"/>
              <a:ext cx="45" cy="22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67596" name="Oval 12"/>
          <p:cNvSpPr>
            <a:spLocks noChangeArrowheads="1"/>
          </p:cNvSpPr>
          <p:nvPr/>
        </p:nvSpPr>
        <p:spPr bwMode="auto">
          <a:xfrm>
            <a:off x="7735888" y="376238"/>
            <a:ext cx="971550" cy="87312"/>
          </a:xfrm>
          <a:prstGeom prst="ellipse">
            <a:avLst/>
          </a:prstGeom>
          <a:solidFill>
            <a:schemeClr val="bg2"/>
          </a:solidFill>
          <a:ln>
            <a:noFill/>
          </a:ln>
          <a:effectLst/>
          <a:extLst>
            <a:ext uri="{91240B29-F687-4F45-9708-019B960494DF}">
              <a14:hiddenLine xmlns:a14="http://schemas.microsoft.com/office/drawing/2010/main" w="9525">
                <a:solidFill>
                  <a:srgbClr val="DF4948"/>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v-SE" sz="1200" b="1">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sv-SE"/>
              <a:t>Statistik på </a:t>
            </a:r>
            <a:r>
              <a:rPr lang="sv-SE">
                <a:hlinkClick r:id="rId2"/>
              </a:rPr>
              <a:t>www.fhi.se</a:t>
            </a:r>
            <a:r>
              <a:rPr lang="sv-SE"/>
              <a:t>  </a:t>
            </a:r>
          </a:p>
        </p:txBody>
      </p:sp>
      <p:sp>
        <p:nvSpPr>
          <p:cNvPr id="57347" name="Rectangle 3"/>
          <p:cNvSpPr>
            <a:spLocks noGrp="1" noChangeArrowheads="1"/>
          </p:cNvSpPr>
          <p:nvPr>
            <p:ph idx="1"/>
          </p:nvPr>
        </p:nvSpPr>
        <p:spPr/>
        <p:txBody>
          <a:bodyPr/>
          <a:lstStyle/>
          <a:p>
            <a:pPr>
              <a:lnSpc>
                <a:spcPct val="110000"/>
              </a:lnSpc>
            </a:pPr>
            <a:r>
              <a:rPr lang="sv-SE" sz="2000"/>
              <a:t>”Hälsa på lika villkor” – nationella folkhälsoenkäten</a:t>
            </a:r>
          </a:p>
          <a:p>
            <a:pPr>
              <a:lnSpc>
                <a:spcPct val="110000"/>
              </a:lnSpc>
            </a:pPr>
            <a:r>
              <a:rPr lang="sv-SE" sz="2000"/>
              <a:t>Kommunala basfakta – KBF </a:t>
            </a:r>
          </a:p>
          <a:p>
            <a:pPr>
              <a:lnSpc>
                <a:spcPct val="110000"/>
              </a:lnSpc>
            </a:pPr>
            <a:r>
              <a:rPr lang="sv-SE" sz="2000"/>
              <a:t>Skolbarns hälsovanor</a:t>
            </a:r>
          </a:p>
          <a:p>
            <a:pPr>
              <a:lnSpc>
                <a:spcPct val="110000"/>
              </a:lnSpc>
            </a:pPr>
            <a:r>
              <a:rPr lang="sv-SE" sz="2000"/>
              <a:t>ANDT-statistik</a:t>
            </a:r>
          </a:p>
        </p:txBody>
      </p:sp>
      <p:sp>
        <p:nvSpPr>
          <p:cNvPr id="6" name="Platshållare för datum 3"/>
          <p:cNvSpPr>
            <a:spLocks noGrp="1"/>
          </p:cNvSpPr>
          <p:nvPr>
            <p:ph type="dt" sz="half" idx="10"/>
          </p:nvPr>
        </p:nvSpPr>
        <p:spPr/>
        <p:txBody>
          <a:bodyPr/>
          <a:lstStyle/>
          <a:p>
            <a:fld id="{E747CAD8-1AB5-4C7E-BEA0-21E49779386A}" type="datetime1">
              <a:rPr lang="sv-SE"/>
              <a:pPr/>
              <a:t>2011-11-15</a:t>
            </a:fld>
            <a:endParaRPr lang="sv-SE"/>
          </a:p>
        </p:txBody>
      </p:sp>
      <p:sp>
        <p:nvSpPr>
          <p:cNvPr id="8" name="Platshållare för bildnummer 5"/>
          <p:cNvSpPr>
            <a:spLocks noGrp="1"/>
          </p:cNvSpPr>
          <p:nvPr>
            <p:ph type="sldNum" sz="quarter" idx="12"/>
          </p:nvPr>
        </p:nvSpPr>
        <p:spPr/>
        <p:txBody>
          <a:bodyPr/>
          <a:lstStyle/>
          <a:p>
            <a:r>
              <a:rPr lang="sv-SE"/>
              <a:t>Sid </a:t>
            </a:r>
            <a:fld id="{C6F2D99D-08B3-4220-9286-4EAAFADE99D4}" type="slidenum">
              <a:rPr lang="sv-SE"/>
              <a:pPr/>
              <a:t>6</a:t>
            </a:fld>
            <a:endParaRPr lang="sv-SE"/>
          </a:p>
        </p:txBody>
      </p:sp>
      <p:pic>
        <p:nvPicPr>
          <p:cNvPr id="57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5236">
            <a:off x="4787900" y="3213100"/>
            <a:ext cx="19415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5"/>
          <p:cNvPicPr>
            <a:picLocks noChangeAspect="1" noChangeArrowheads="1"/>
          </p:cNvPicPr>
          <p:nvPr/>
        </p:nvPicPr>
        <p:blipFill>
          <a:blip r:embed="rId4">
            <a:extLst>
              <a:ext uri="{28A0092B-C50C-407E-A947-70E740481C1C}">
                <a14:useLocalDpi xmlns:a14="http://schemas.microsoft.com/office/drawing/2010/main" val="0"/>
              </a:ext>
            </a:extLst>
          </a:blip>
          <a:srcRect t="18063" b="3575"/>
          <a:stretch>
            <a:fillRect/>
          </a:stretch>
        </p:blipFill>
        <p:spPr bwMode="auto">
          <a:xfrm rot="1039979">
            <a:off x="6672263" y="3214688"/>
            <a:ext cx="1611312"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sv-SE"/>
              <a:t>Återkommande rapporter – uppföljning och utvärdering</a:t>
            </a:r>
          </a:p>
        </p:txBody>
      </p:sp>
      <p:sp>
        <p:nvSpPr>
          <p:cNvPr id="58371" name="Rectangle 3"/>
          <p:cNvSpPr>
            <a:spLocks noGrp="1" noChangeArrowheads="1"/>
          </p:cNvSpPr>
          <p:nvPr>
            <p:ph idx="1"/>
          </p:nvPr>
        </p:nvSpPr>
        <p:spPr/>
        <p:txBody>
          <a:bodyPr/>
          <a:lstStyle/>
          <a:p>
            <a:r>
              <a:rPr lang="sv-SE" sz="2000"/>
              <a:t>Folkhälsopolitisk rapport</a:t>
            </a:r>
          </a:p>
          <a:p>
            <a:r>
              <a:rPr lang="sv-SE" sz="2000"/>
              <a:t>Livsstilsrapport</a:t>
            </a:r>
          </a:p>
          <a:p>
            <a:r>
              <a:rPr lang="sv-SE" sz="2000"/>
              <a:t>Levnadsvanor – lägesrapport</a:t>
            </a:r>
          </a:p>
          <a:p>
            <a:r>
              <a:rPr lang="sv-SE" sz="2000"/>
              <a:t>Alkoholstatistik</a:t>
            </a:r>
          </a:p>
          <a:p>
            <a:endParaRPr lang="sv-SE" sz="2000"/>
          </a:p>
        </p:txBody>
      </p:sp>
      <p:sp>
        <p:nvSpPr>
          <p:cNvPr id="6" name="Platshållare för datum 3"/>
          <p:cNvSpPr>
            <a:spLocks noGrp="1"/>
          </p:cNvSpPr>
          <p:nvPr>
            <p:ph type="dt" sz="half" idx="10"/>
          </p:nvPr>
        </p:nvSpPr>
        <p:spPr/>
        <p:txBody>
          <a:bodyPr/>
          <a:lstStyle/>
          <a:p>
            <a:fld id="{ED15F483-972C-4942-8A0D-CC2DE742A84D}" type="datetime1">
              <a:rPr lang="sv-SE"/>
              <a:pPr/>
              <a:t>2011-11-15</a:t>
            </a:fld>
            <a:endParaRPr lang="sv-SE"/>
          </a:p>
        </p:txBody>
      </p:sp>
      <p:sp>
        <p:nvSpPr>
          <p:cNvPr id="8" name="Platshållare för bildnummer 5"/>
          <p:cNvSpPr>
            <a:spLocks noGrp="1"/>
          </p:cNvSpPr>
          <p:nvPr>
            <p:ph type="sldNum" sz="quarter" idx="12"/>
          </p:nvPr>
        </p:nvSpPr>
        <p:spPr/>
        <p:txBody>
          <a:bodyPr/>
          <a:lstStyle/>
          <a:p>
            <a:r>
              <a:rPr lang="sv-SE"/>
              <a:t>Sid </a:t>
            </a:r>
            <a:fld id="{3CA9FEA1-476D-401E-8E3E-8926C8B094B0}" type="slidenum">
              <a:rPr lang="sv-SE"/>
              <a:pPr/>
              <a:t>7</a:t>
            </a:fld>
            <a:endParaRPr lang="sv-SE"/>
          </a:p>
        </p:txBody>
      </p:sp>
      <p:pic>
        <p:nvPicPr>
          <p:cNvPr id="583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59777">
            <a:off x="6948488" y="2708275"/>
            <a:ext cx="16827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9777">
            <a:off x="5435600" y="3213100"/>
            <a:ext cx="1581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31888" y="274638"/>
            <a:ext cx="7543800" cy="1143000"/>
          </a:xfrm>
        </p:spPr>
        <p:txBody>
          <a:bodyPr/>
          <a:lstStyle/>
          <a:p>
            <a:r>
              <a:rPr lang="sv-SE"/>
              <a:t>Exempel metoder – webbinformation, handledningar, manualer och utbildningsmaterial</a:t>
            </a:r>
          </a:p>
        </p:txBody>
      </p:sp>
      <p:sp>
        <p:nvSpPr>
          <p:cNvPr id="59395" name="Rectangle 3"/>
          <p:cNvSpPr>
            <a:spLocks noGrp="1" noChangeArrowheads="1"/>
          </p:cNvSpPr>
          <p:nvPr>
            <p:ph idx="1"/>
          </p:nvPr>
        </p:nvSpPr>
        <p:spPr/>
        <p:txBody>
          <a:bodyPr/>
          <a:lstStyle/>
          <a:p>
            <a:endParaRPr lang="sv-SE"/>
          </a:p>
          <a:p>
            <a:endParaRPr lang="sv-SE"/>
          </a:p>
          <a:p>
            <a:r>
              <a:rPr lang="sv-SE"/>
              <a:t>FaR</a:t>
            </a:r>
            <a:r>
              <a:rPr lang="sv-SE" baseline="30000"/>
              <a:t>®</a:t>
            </a:r>
          </a:p>
          <a:p>
            <a:r>
              <a:rPr lang="sv-SE"/>
              <a:t>Motiverande samtal</a:t>
            </a:r>
          </a:p>
          <a:p>
            <a:r>
              <a:rPr lang="sv-SE"/>
              <a:t>Ansvarsfull alkoholservering</a:t>
            </a:r>
          </a:p>
          <a:p>
            <a:pPr>
              <a:buFontTx/>
              <a:buNone/>
            </a:pPr>
            <a:endParaRPr lang="sv-SE"/>
          </a:p>
        </p:txBody>
      </p:sp>
      <p:sp>
        <p:nvSpPr>
          <p:cNvPr id="7" name="Platshållare för datum 3"/>
          <p:cNvSpPr>
            <a:spLocks noGrp="1"/>
          </p:cNvSpPr>
          <p:nvPr>
            <p:ph type="dt" sz="half" idx="10"/>
          </p:nvPr>
        </p:nvSpPr>
        <p:spPr/>
        <p:txBody>
          <a:bodyPr/>
          <a:lstStyle/>
          <a:p>
            <a:fld id="{403A1127-1947-4243-84EA-C91186339936}" type="datetime1">
              <a:rPr lang="sv-SE"/>
              <a:pPr/>
              <a:t>2011-11-15</a:t>
            </a:fld>
            <a:endParaRPr lang="sv-SE"/>
          </a:p>
        </p:txBody>
      </p:sp>
      <p:sp>
        <p:nvSpPr>
          <p:cNvPr id="9" name="Platshållare för bildnummer 5"/>
          <p:cNvSpPr>
            <a:spLocks noGrp="1"/>
          </p:cNvSpPr>
          <p:nvPr>
            <p:ph type="sldNum" sz="quarter" idx="12"/>
          </p:nvPr>
        </p:nvSpPr>
        <p:spPr/>
        <p:txBody>
          <a:bodyPr/>
          <a:lstStyle/>
          <a:p>
            <a:r>
              <a:rPr lang="sv-SE"/>
              <a:t>Sid </a:t>
            </a:r>
            <a:fld id="{412E2126-C431-48E2-B92C-6F0B64693DF7}" type="slidenum">
              <a:rPr lang="sv-SE"/>
              <a:pPr/>
              <a:t>8</a:t>
            </a:fld>
            <a:endParaRPr lang="sv-SE"/>
          </a:p>
        </p:txBody>
      </p:sp>
      <p:pic>
        <p:nvPicPr>
          <p:cNvPr id="59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2450" t="15688" r="28119" b="18736"/>
          <a:stretch>
            <a:fillRect/>
          </a:stretch>
        </p:blipFill>
        <p:spPr bwMode="auto">
          <a:xfrm rot="1006198">
            <a:off x="5724525" y="1844675"/>
            <a:ext cx="3032125" cy="26765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6933">
            <a:off x="4859338" y="1916113"/>
            <a:ext cx="1271587" cy="17954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6A9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78310">
            <a:off x="7427913" y="3633788"/>
            <a:ext cx="1454150" cy="19383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6A9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sv-SE"/>
              <a:t>Exempel på planeringsverktyg</a:t>
            </a:r>
          </a:p>
        </p:txBody>
      </p:sp>
      <p:sp>
        <p:nvSpPr>
          <p:cNvPr id="60419" name="Rectangle 3"/>
          <p:cNvSpPr>
            <a:spLocks noGrp="1" noChangeArrowheads="1"/>
          </p:cNvSpPr>
          <p:nvPr>
            <p:ph idx="1"/>
          </p:nvPr>
        </p:nvSpPr>
        <p:spPr/>
        <p:txBody>
          <a:bodyPr/>
          <a:lstStyle/>
          <a:p>
            <a:r>
              <a:rPr lang="sv-SE"/>
              <a:t>Hälsokonsekvensbedömningar (HKB)</a:t>
            </a:r>
          </a:p>
          <a:p>
            <a:r>
              <a:rPr lang="sv-SE"/>
              <a:t>GIS</a:t>
            </a:r>
          </a:p>
        </p:txBody>
      </p:sp>
      <p:sp>
        <p:nvSpPr>
          <p:cNvPr id="7" name="Platshållare för datum 3"/>
          <p:cNvSpPr>
            <a:spLocks noGrp="1"/>
          </p:cNvSpPr>
          <p:nvPr>
            <p:ph type="dt" sz="half" idx="10"/>
          </p:nvPr>
        </p:nvSpPr>
        <p:spPr/>
        <p:txBody>
          <a:bodyPr/>
          <a:lstStyle/>
          <a:p>
            <a:fld id="{E205BEC6-AC4B-4DB9-8EB5-A888535DC267}" type="datetime1">
              <a:rPr lang="sv-SE"/>
              <a:pPr/>
              <a:t>2011-11-15</a:t>
            </a:fld>
            <a:endParaRPr lang="sv-SE"/>
          </a:p>
        </p:txBody>
      </p:sp>
      <p:sp>
        <p:nvSpPr>
          <p:cNvPr id="9" name="Platshållare för bildnummer 5"/>
          <p:cNvSpPr>
            <a:spLocks noGrp="1"/>
          </p:cNvSpPr>
          <p:nvPr>
            <p:ph type="sldNum" sz="quarter" idx="12"/>
          </p:nvPr>
        </p:nvSpPr>
        <p:spPr/>
        <p:txBody>
          <a:bodyPr/>
          <a:lstStyle/>
          <a:p>
            <a:r>
              <a:rPr lang="sv-SE"/>
              <a:t>Sid </a:t>
            </a:r>
            <a:fld id="{5BC43BF8-B9AB-4EFA-8E2F-46D549FB2162}" type="slidenum">
              <a:rPr lang="sv-SE"/>
              <a:pPr/>
              <a:t>9</a:t>
            </a:fld>
            <a:endParaRPr lang="sv-SE"/>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l="9895" t="10817" r="19411" b="28368"/>
          <a:stretch>
            <a:fillRect/>
          </a:stretch>
        </p:blipFill>
        <p:spPr bwMode="auto">
          <a:xfrm rot="697799">
            <a:off x="6588125" y="2924175"/>
            <a:ext cx="1860550" cy="22621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5626">
            <a:off x="3492500" y="2924175"/>
            <a:ext cx="3170238"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4094" r="12234"/>
          <a:stretch>
            <a:fillRect/>
          </a:stretch>
        </p:blipFill>
        <p:spPr bwMode="auto">
          <a:xfrm>
            <a:off x="1187450" y="3552825"/>
            <a:ext cx="29527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HIljusbakgrund_grön_svensk">
  <a:themeElements>
    <a:clrScheme name="FHI Ljus bakgrund - SVE, ver 3 2">
      <a:dk1>
        <a:srgbClr val="000000"/>
      </a:dk1>
      <a:lt1>
        <a:srgbClr val="FFFFFF"/>
      </a:lt1>
      <a:dk2>
        <a:srgbClr val="607E31"/>
      </a:dk2>
      <a:lt2>
        <a:srgbClr val="95999E"/>
      </a:lt2>
      <a:accent1>
        <a:srgbClr val="607E31"/>
      </a:accent1>
      <a:accent2>
        <a:srgbClr val="96A924"/>
      </a:accent2>
      <a:accent3>
        <a:srgbClr val="FFFFFF"/>
      </a:accent3>
      <a:accent4>
        <a:srgbClr val="000000"/>
      </a:accent4>
      <a:accent5>
        <a:srgbClr val="B6C0AD"/>
      </a:accent5>
      <a:accent6>
        <a:srgbClr val="879920"/>
      </a:accent6>
      <a:hlink>
        <a:srgbClr val="9D383D"/>
      </a:hlink>
      <a:folHlink>
        <a:srgbClr val="DF4948"/>
      </a:folHlink>
    </a:clrScheme>
    <a:fontScheme name="FHIPowerpo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HI Ljus bakgrund - SVE, ver 3 1">
        <a:dk1>
          <a:srgbClr val="000000"/>
        </a:dk1>
        <a:lt1>
          <a:srgbClr val="FFFFFF"/>
        </a:lt1>
        <a:dk2>
          <a:srgbClr val="164886"/>
        </a:dk2>
        <a:lt2>
          <a:srgbClr val="95999E"/>
        </a:lt2>
        <a:accent1>
          <a:srgbClr val="164886"/>
        </a:accent1>
        <a:accent2>
          <a:srgbClr val="398FD2"/>
        </a:accent2>
        <a:accent3>
          <a:srgbClr val="FFFFFF"/>
        </a:accent3>
        <a:accent4>
          <a:srgbClr val="000000"/>
        </a:accent4>
        <a:accent5>
          <a:srgbClr val="ABB1C3"/>
        </a:accent5>
        <a:accent6>
          <a:srgbClr val="3381BE"/>
        </a:accent6>
        <a:hlink>
          <a:srgbClr val="E26A23"/>
        </a:hlink>
        <a:folHlink>
          <a:srgbClr val="FAA23E"/>
        </a:folHlink>
      </a:clrScheme>
      <a:clrMap bg1="lt1" tx1="dk1" bg2="lt2" tx2="dk2" accent1="accent1" accent2="accent2" accent3="accent3" accent4="accent4" accent5="accent5" accent6="accent6" hlink="hlink" folHlink="folHlink"/>
    </a:extraClrScheme>
    <a:extraClrScheme>
      <a:clrScheme name="FHI Ljus bakgrund - SVE, ver 3 2">
        <a:dk1>
          <a:srgbClr val="000000"/>
        </a:dk1>
        <a:lt1>
          <a:srgbClr val="FFFFFF"/>
        </a:lt1>
        <a:dk2>
          <a:srgbClr val="607E31"/>
        </a:dk2>
        <a:lt2>
          <a:srgbClr val="95999E"/>
        </a:lt2>
        <a:accent1>
          <a:srgbClr val="607E31"/>
        </a:accent1>
        <a:accent2>
          <a:srgbClr val="96A924"/>
        </a:accent2>
        <a:accent3>
          <a:srgbClr val="FFFFFF"/>
        </a:accent3>
        <a:accent4>
          <a:srgbClr val="000000"/>
        </a:accent4>
        <a:accent5>
          <a:srgbClr val="B6C0AD"/>
        </a:accent5>
        <a:accent6>
          <a:srgbClr val="879920"/>
        </a:accent6>
        <a:hlink>
          <a:srgbClr val="9D383D"/>
        </a:hlink>
        <a:folHlink>
          <a:srgbClr val="DF4948"/>
        </a:folHlink>
      </a:clrScheme>
      <a:clrMap bg1="lt1" tx1="dk1" bg2="lt2" tx2="dk2" accent1="accent1" accent2="accent2" accent3="accent3" accent4="accent4" accent5="accent5" accent6="accent6" hlink="hlink" folHlink="folHlink"/>
    </a:extraClrScheme>
    <a:extraClrScheme>
      <a:clrScheme name="FHI Ljus bakgrund - SVE, ver 3 3">
        <a:dk1>
          <a:srgbClr val="000000"/>
        </a:dk1>
        <a:lt1>
          <a:srgbClr val="FFFFFF"/>
        </a:lt1>
        <a:dk2>
          <a:srgbClr val="9D383D"/>
        </a:dk2>
        <a:lt2>
          <a:srgbClr val="95999E"/>
        </a:lt2>
        <a:accent1>
          <a:srgbClr val="9D383D"/>
        </a:accent1>
        <a:accent2>
          <a:srgbClr val="DF4948"/>
        </a:accent2>
        <a:accent3>
          <a:srgbClr val="FFFFFF"/>
        </a:accent3>
        <a:accent4>
          <a:srgbClr val="000000"/>
        </a:accent4>
        <a:accent5>
          <a:srgbClr val="CCAEAF"/>
        </a:accent5>
        <a:accent6>
          <a:srgbClr val="CA4140"/>
        </a:accent6>
        <a:hlink>
          <a:srgbClr val="607E31"/>
        </a:hlink>
        <a:folHlink>
          <a:srgbClr val="96A92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TotalTime>
  <Words>2473</Words>
  <Application>Microsoft Office PowerPoint</Application>
  <PresentationFormat>Bildspel på skärmen (4:3)</PresentationFormat>
  <Paragraphs>233</Paragraphs>
  <Slides>21</Slides>
  <Notes>10</Notes>
  <HiddenSlides>0</HiddenSlides>
  <MMClips>0</MMClips>
  <ScaleCrop>false</ScaleCrop>
  <HeadingPairs>
    <vt:vector size="4" baseType="variant">
      <vt:variant>
        <vt:lpstr>Tema</vt:lpstr>
      </vt:variant>
      <vt:variant>
        <vt:i4>1</vt:i4>
      </vt:variant>
      <vt:variant>
        <vt:lpstr>Bildrubriker</vt:lpstr>
      </vt:variant>
      <vt:variant>
        <vt:i4>21</vt:i4>
      </vt:variant>
    </vt:vector>
  </HeadingPairs>
  <TitlesOfParts>
    <vt:vector size="22" baseType="lpstr">
      <vt:lpstr>FHIljusbakgrund_grön_svensk</vt:lpstr>
      <vt:lpstr>Vår verksamhetsidé:  ”Statens folkhälsoinstitut utvecklar och förmedlar kunskap för bättre hälsa”</vt:lpstr>
      <vt:lpstr>Politikområde folkhälsa – det övergripande målet</vt:lpstr>
      <vt:lpstr>Statens folkhälsoinstituts uppgift</vt:lpstr>
      <vt:lpstr>Vår uppgift och roll</vt:lpstr>
      <vt:lpstr>Uppföljning och utvärdering</vt:lpstr>
      <vt:lpstr>Statistik på www.fhi.se  </vt:lpstr>
      <vt:lpstr>Återkommande rapporter – uppföljning och utvärdering</vt:lpstr>
      <vt:lpstr>Exempel metoder – webbinformation, handledningar, manualer och utbildningsmaterial</vt:lpstr>
      <vt:lpstr>Exempel på planeringsverktyg</vt:lpstr>
      <vt:lpstr>Tredje huvuduppgiften: Tillsyn</vt:lpstr>
      <vt:lpstr>Exempel på publikationer – tillsyn</vt:lpstr>
      <vt:lpstr>Särskilda uppdrag alkohol-, narkotika-, dopnings- och tobaksförebyggande arbete samt spel</vt:lpstr>
      <vt:lpstr>Nya psykoaktiva substanser </vt:lpstr>
      <vt:lpstr>Nytt från 1 april: Förstörandelagen</vt:lpstr>
      <vt:lpstr>Folkhälsoinstitutets roll som tillsynsmyndighet på tobaksområdet</vt:lpstr>
      <vt:lpstr>Kunskapsinsamling och kunskapsstöd</vt:lpstr>
      <vt:lpstr>Direkttillsyn</vt:lpstr>
      <vt:lpstr>Alkohol, servering och tillstånd </vt:lpstr>
      <vt:lpstr>Kunskapsprovet 1 jan 2011 8 kap. 12 § alkohollagen </vt:lpstr>
      <vt:lpstr>PowerPoint-presentation</vt:lpstr>
      <vt:lpstr>Tillsynsplan 2012</vt:lpstr>
    </vt:vector>
  </TitlesOfParts>
  <Company>Statens Folkhälsoinstitut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Klicka för att lägga till rubrik</dc:title>
  <dc:creator>admin</dc:creator>
  <cp:lastModifiedBy>Stefan Persson</cp:lastModifiedBy>
  <cp:revision>57</cp:revision>
  <cp:lastPrinted>2011-10-06T15:39:57Z</cp:lastPrinted>
  <dcterms:created xsi:type="dcterms:W3CDTF">2008-02-11T12:20:32Z</dcterms:created>
  <dcterms:modified xsi:type="dcterms:W3CDTF">2011-11-15T13:59:30Z</dcterms:modified>
</cp:coreProperties>
</file>