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8" r:id="rId12"/>
    <p:sldId id="265" r:id="rId13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4" d="100"/>
          <a:sy n="94" d="100"/>
        </p:scale>
        <p:origin x="-1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F6D8B-5400-4660-B04E-A990D6BAA428}" type="datetimeFigureOut">
              <a:rPr lang="sv-SE" smtClean="0"/>
              <a:pPr/>
              <a:t>2011-11-16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B0E59-C67B-4AD3-828F-8906D5D2F3CA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94DA61-4C7D-46EB-91B0-E6099F2D9BA7}" type="slidenum">
              <a:rPr lang="sv-SE"/>
              <a:pPr/>
              <a:t>6</a:t>
            </a:fld>
            <a:endParaRPr lang="sv-SE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4233" y="2438400"/>
            <a:ext cx="9148233" cy="1063229"/>
            <a:chOff x="-2" y="1536"/>
            <a:chExt cx="5762" cy="670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4100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01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12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13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14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15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16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17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4118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</p:grpSp>
        <p:sp>
          <p:nvSpPr>
            <p:cNvPr id="4119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v-SE"/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2633" y="-931485"/>
            <a:ext cx="7772400" cy="341632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sv-SE"/>
              <a:t>Klicka här för att ändra format på bakgrundsrubriken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284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284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sv-SE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sv-SE"/>
          </a:p>
        </p:txBody>
      </p:sp>
      <p:sp>
        <p:nvSpPr>
          <p:cNvPr id="4125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5820176-FBF3-4B75-BB48-AA5102C40E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D2C23-F099-4E02-8D75-2459DA37EC00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001934" y="457200"/>
            <a:ext cx="1943100" cy="56388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1172634" y="457200"/>
            <a:ext cx="5626100" cy="56388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2802D-FD36-4CB6-9B70-EE8BBF1D702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D6A73-8D4F-4453-AEAF-6CFD7E7FC27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1784" y="44065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1784" y="2906316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459310-D90E-4CFD-BFD6-588E1A581F3C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172633" y="1981200"/>
            <a:ext cx="3784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160433" y="1981200"/>
            <a:ext cx="3784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94629-8A4A-4B31-AED3-607E2782A7D1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5035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4716"/>
            <a:ext cx="4040717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5272"/>
            <a:ext cx="4040717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6085" y="1534716"/>
            <a:ext cx="4040716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6085" y="2175272"/>
            <a:ext cx="4040716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A7C62-93FD-463A-AE96-72FEA0DE5E8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42179-BC86-4834-9CE4-D05FB465269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DF419-1E8A-4D02-9624-72C68BA1FF49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2654"/>
            <a:ext cx="30077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1" y="272653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4703"/>
            <a:ext cx="30077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99BCF-536D-49B1-B23B-8F3AC03CC41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817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817" y="6131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817" y="536733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59739-4EE1-4AEA-8F1D-A47C9CD815F9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" y="-4763"/>
            <a:ext cx="1064684" cy="6858000"/>
            <a:chOff x="0" y="-3"/>
            <a:chExt cx="670" cy="432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076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77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78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0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1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3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4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5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6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7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8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89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90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91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92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93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  <p:sp>
            <p:nvSpPr>
              <p:cNvPr id="3094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sv-SE"/>
              </a:p>
            </p:txBody>
          </p:sp>
        </p:grpSp>
        <p:sp>
          <p:nvSpPr>
            <p:cNvPr id="3095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v-SE"/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v-SE"/>
            </a:p>
          </p:txBody>
        </p:sp>
      </p:grpSp>
      <p:sp>
        <p:nvSpPr>
          <p:cNvPr id="309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263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bakgrundsrubriken</a:t>
            </a:r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263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2633" y="626626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A8EADC4F-573C-4960-96DD-BBBA931C8F1B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Mava-projektet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2800"/>
              <a:t>Ann-Sofi Medin och Christer Andersson – Göteborg Stad</a:t>
            </a:r>
          </a:p>
          <a:p>
            <a:r>
              <a:rPr lang="sv-SE" sz="2800"/>
              <a:t>Malin Bomberg och Henrik Norrsell, MAVA, SU/Östra</a:t>
            </a:r>
          </a:p>
          <a:p>
            <a:r>
              <a:rPr lang="sv-SE" sz="2800"/>
              <a:t>Ann-Gerd Melin och Martin von Gaffke, Beroendekliniken, SU</a:t>
            </a:r>
          </a:p>
          <a:p>
            <a:r>
              <a:rPr lang="sv-SE" sz="2800"/>
              <a:t>Claudia Fahlke, Forskningsrådet för missbruks- och beroendefrågor, Göteborgs Universitet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sammanfattning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Hypotesen stämde </a:t>
            </a:r>
          </a:p>
          <a:p>
            <a:r>
              <a:rPr lang="sv-SE"/>
              <a:t>45% av de män under 65 år som valt att svara på AUDIT hade mer än 8 poäng på AUDIT</a:t>
            </a:r>
          </a:p>
          <a:p>
            <a:r>
              <a:rPr lang="sv-SE"/>
              <a:t>Kvinnor under 65 år – drygt 30% hade 6 poäng eller mer på AUDIT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84213" y="908050"/>
            <a:ext cx="323532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4800" b="1">
                <a:solidFill>
                  <a:srgbClr val="800000"/>
                </a:solidFill>
              </a:rPr>
              <a:t>Efter ett år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63575" y="205581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sv-SE" sz="2000" b="1">
              <a:cs typeface="Arial" charset="0"/>
            </a:endParaRPr>
          </a:p>
        </p:txBody>
      </p:sp>
      <p:pic>
        <p:nvPicPr>
          <p:cNvPr id="717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404813"/>
            <a:ext cx="220027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684213" y="1955800"/>
            <a:ext cx="5832475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sv-SE" sz="2000"/>
              <a:t>Av 934 utdelade AUDIT har 354 </a:t>
            </a:r>
          </a:p>
          <a:p>
            <a:r>
              <a:rPr lang="sv-SE" sz="2000"/>
              <a:t>ifyllda kommit in (38 %). </a:t>
            </a:r>
          </a:p>
          <a:p>
            <a:endParaRPr lang="sv-SE" sz="2000"/>
          </a:p>
          <a:p>
            <a:r>
              <a:rPr lang="sv-SE" sz="2000"/>
              <a:t>Medelålder 59 år (16-93 år)</a:t>
            </a:r>
          </a:p>
          <a:p>
            <a:r>
              <a:rPr lang="sv-SE" sz="2000"/>
              <a:t>Fokuserat på åldern 18-65 år</a:t>
            </a:r>
          </a:p>
          <a:p>
            <a:endParaRPr lang="sv-SE" sz="2000"/>
          </a:p>
          <a:p>
            <a:endParaRPr lang="sv-SE" sz="2000"/>
          </a:p>
          <a:p>
            <a:r>
              <a:rPr lang="sv-SE" sz="2800"/>
              <a:t>En tredjedel av kvinnor under 65 år har riskabel alkoholkonsumtion</a:t>
            </a:r>
            <a:endParaRPr lang="sv-SE" sz="2800" b="1"/>
          </a:p>
          <a:p>
            <a:endParaRPr lang="sv-SE" sz="2000"/>
          </a:p>
          <a:p>
            <a:r>
              <a:rPr lang="sv-SE" sz="2800"/>
              <a:t>Nästan 50 % av männen under 65 år har riskabel alkoholkonsumtion</a:t>
            </a: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 rot="10800000">
            <a:off x="6227763" y="2924175"/>
            <a:ext cx="2592387" cy="328295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800000"/>
              </a:gs>
              <a:gs pos="100000">
                <a:srgbClr val="33CC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sv-SE" sz="2400" b="1">
              <a:ea typeface="MS PGothic" pitchFamily="34" charset="-128"/>
              <a:cs typeface="Arial" charset="0"/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962775" y="4135438"/>
            <a:ext cx="123825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b="1">
                <a:ea typeface="MS PGothic" pitchFamily="34" charset="-128"/>
                <a:cs typeface="Arial" charset="0"/>
              </a:rPr>
              <a:t>Riskbruk</a:t>
            </a:r>
          </a:p>
          <a:p>
            <a:endParaRPr lang="sv-SE" b="1">
              <a:ea typeface="MS PGothic" pitchFamily="34" charset="-128"/>
              <a:cs typeface="Arial" charset="0"/>
            </a:endParaRPr>
          </a:p>
          <a:p>
            <a:r>
              <a:rPr lang="sv-SE" b="1">
                <a:ea typeface="MS PGothic" pitchFamily="34" charset="-128"/>
                <a:cs typeface="Arial" charset="0"/>
              </a:rPr>
              <a:t>Missbruk</a:t>
            </a:r>
          </a:p>
          <a:p>
            <a:endParaRPr lang="sv-SE" b="1">
              <a:ea typeface="MS PGothic" pitchFamily="34" charset="-128"/>
              <a:cs typeface="Arial" charset="0"/>
            </a:endParaRPr>
          </a:p>
          <a:p>
            <a:r>
              <a:rPr lang="sv-SE" b="1">
                <a:ea typeface="MS PGothic" pitchFamily="34" charset="-128"/>
                <a:cs typeface="Arial" charset="0"/>
              </a:rPr>
              <a:t>Beroende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7164388" y="3068638"/>
            <a:ext cx="704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b="1">
                <a:ea typeface="MS PGothic" pitchFamily="34" charset="-128"/>
                <a:cs typeface="Arial" charset="0"/>
              </a:rPr>
              <a:t>Bruk</a:t>
            </a:r>
          </a:p>
        </p:txBody>
      </p:sp>
      <p:sp>
        <p:nvSpPr>
          <p:cNvPr id="7177" name="Line 13"/>
          <p:cNvSpPr>
            <a:spLocks noChangeShapeType="1"/>
          </p:cNvSpPr>
          <p:nvPr/>
        </p:nvSpPr>
        <p:spPr bwMode="auto">
          <a:xfrm flipH="1">
            <a:off x="6084888" y="3863975"/>
            <a:ext cx="2735262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pic>
        <p:nvPicPr>
          <p:cNvPr id="7178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620713"/>
            <a:ext cx="1360487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  <p:bldP spid="9226" grpId="0"/>
      <p:bldP spid="92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Slutsats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v-SE"/>
              <a:t>Projektet nådde ut till 25% av patienterna på MAVA</a:t>
            </a:r>
          </a:p>
          <a:p>
            <a:pPr>
              <a:lnSpc>
                <a:spcPct val="90000"/>
              </a:lnSpc>
            </a:pPr>
            <a:r>
              <a:rPr lang="sv-SE"/>
              <a:t>40% av dessa fyllde i AUDIT</a:t>
            </a:r>
          </a:p>
          <a:p>
            <a:pPr>
              <a:lnSpc>
                <a:spcPct val="90000"/>
              </a:lnSpc>
            </a:pPr>
            <a:r>
              <a:rPr lang="sv-SE"/>
              <a:t>Ett högre antal riskkonsumenter identifierades än vad som kan förväntas i normalbefolkning</a:t>
            </a:r>
          </a:p>
          <a:p>
            <a:pPr>
              <a:lnSpc>
                <a:spcPct val="90000"/>
              </a:lnSpc>
            </a:pPr>
            <a:r>
              <a:rPr lang="sv-SE"/>
              <a:t>Ambitionen kan inte vara att nå alla patienter som genomströmmar MAVA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Bakgrund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sv-SE" b="1"/>
              <a:t>Folkhälsoproblem</a:t>
            </a:r>
            <a:r>
              <a:rPr lang="sv-SE"/>
              <a:t> – 900.000 högkonsumenter i Sverige</a:t>
            </a:r>
          </a:p>
          <a:p>
            <a:pPr marL="609600" indent="-609600"/>
            <a:r>
              <a:rPr lang="sv-SE"/>
              <a:t>Göteborg 50.000-70.000 personer</a:t>
            </a:r>
          </a:p>
          <a:p>
            <a:pPr marL="609600" indent="-609600"/>
            <a:r>
              <a:rPr lang="sv-SE"/>
              <a:t>Samhälleliga kostnader för alkohol 120 miljarder kr</a:t>
            </a:r>
          </a:p>
          <a:p>
            <a:pPr marL="609600" indent="-609600"/>
            <a:endParaRPr lang="sv-SE" b="1"/>
          </a:p>
          <a:p>
            <a:pPr marL="609600" indent="-609600"/>
            <a:endParaRPr lang="sv-SE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 ska arbeta förebyggande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Nationella riktlinjerna för missbruks-och beroendevård </a:t>
            </a:r>
          </a:p>
          <a:p>
            <a:r>
              <a:rPr lang="sv-SE"/>
              <a:t>Nationella riktlinjer för sjukdomsförebyggande metoder – tobak, alkohol, fysisk aktivitet och matvanor</a:t>
            </a:r>
          </a:p>
          <a:p>
            <a:r>
              <a:rPr lang="sv-SE"/>
              <a:t>Nu också missbruksutredningen </a:t>
            </a:r>
          </a:p>
          <a:p>
            <a:endParaRPr lang="sv-S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MAVA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2800"/>
              <a:t>Samband mellan </a:t>
            </a:r>
            <a:r>
              <a:rPr lang="sv-SE" sz="2800" smtClean="0"/>
              <a:t>somatiska </a:t>
            </a:r>
            <a:r>
              <a:rPr lang="sv-SE" sz="2800"/>
              <a:t>symtom, sjukdom och hög alkoholkonsumtion</a:t>
            </a:r>
          </a:p>
          <a:p>
            <a:r>
              <a:rPr lang="sv-SE" sz="2800" dirty="0"/>
              <a:t>Hypotes om att 30% av patienterna har en riskkonsumtion av alkohol</a:t>
            </a:r>
          </a:p>
          <a:p>
            <a:r>
              <a:rPr lang="sv-SE" sz="2800" dirty="0"/>
              <a:t>38 </a:t>
            </a:r>
            <a:r>
              <a:rPr lang="sv-SE" sz="2800" dirty="0" err="1"/>
              <a:t>vpl</a:t>
            </a:r>
            <a:r>
              <a:rPr lang="sv-SE" sz="2800" dirty="0"/>
              <a:t>, medelvårdtid två dygn</a:t>
            </a:r>
          </a:p>
          <a:p>
            <a:r>
              <a:rPr lang="sv-SE" sz="2800" dirty="0"/>
              <a:t>Vårdar c:a 5000 patienter per år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Projektets struktur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2800" dirty="0"/>
              <a:t>Screening genom AUDIT</a:t>
            </a:r>
          </a:p>
          <a:p>
            <a:r>
              <a:rPr lang="sv-SE" sz="2800" dirty="0"/>
              <a:t>Alla patienter erbjöds att </a:t>
            </a:r>
            <a:r>
              <a:rPr lang="sv-SE" sz="2800" dirty="0" smtClean="0"/>
              <a:t>fylla i </a:t>
            </a:r>
            <a:r>
              <a:rPr lang="sv-SE" sz="2800" dirty="0"/>
              <a:t>AUDIT – frivillig bas</a:t>
            </a:r>
          </a:p>
          <a:p>
            <a:r>
              <a:rPr lang="sv-SE" sz="2800" dirty="0"/>
              <a:t>Med namn eller anonymt</a:t>
            </a:r>
          </a:p>
          <a:p>
            <a:r>
              <a:rPr lang="sv-SE" sz="2800" dirty="0"/>
              <a:t>All vårdpersonal utbildning (3 tim) om riskbruk/missbruk/beroende</a:t>
            </a:r>
          </a:p>
          <a:p>
            <a:r>
              <a:rPr lang="sv-SE" sz="2800" dirty="0"/>
              <a:t>Projektsamordnaren MI-handledning</a:t>
            </a:r>
          </a:p>
          <a:p>
            <a:r>
              <a:rPr lang="sv-SE" sz="2800" dirty="0"/>
              <a:t>Återkopplande samtal MI-inriktning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41675" y="0"/>
            <a:ext cx="572135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781538" y="2444751"/>
            <a:ext cx="1672253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AUDIT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60884" y="1773239"/>
            <a:ext cx="2811987" cy="37856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 b="1">
                <a:solidFill>
                  <a:srgbClr val="800000"/>
                </a:solidFill>
                <a:ea typeface="MS PGothic" pitchFamily="34" charset="-128"/>
                <a:cs typeface="Arial" charset="0"/>
              </a:rPr>
              <a:t>Fråga 1-3 </a:t>
            </a:r>
          </a:p>
          <a:p>
            <a:pPr algn="ctr"/>
            <a:r>
              <a:rPr lang="en-US" sz="2400" b="1">
                <a:solidFill>
                  <a:srgbClr val="800000"/>
                </a:solidFill>
                <a:ea typeface="MS PGothic" pitchFamily="34" charset="-128"/>
                <a:cs typeface="Arial" charset="0"/>
              </a:rPr>
              <a:t>Konsumtionsvanor</a:t>
            </a:r>
          </a:p>
          <a:p>
            <a:pPr algn="ctr"/>
            <a:endParaRPr lang="en-US" sz="2400" b="1">
              <a:solidFill>
                <a:srgbClr val="800000"/>
              </a:solidFill>
              <a:ea typeface="MS PGothic" pitchFamily="34" charset="-128"/>
              <a:cs typeface="Arial" charset="0"/>
            </a:endParaRPr>
          </a:p>
          <a:p>
            <a:pPr algn="ctr"/>
            <a:endParaRPr lang="en-US" sz="2400" b="1">
              <a:solidFill>
                <a:srgbClr val="800000"/>
              </a:solidFill>
              <a:ea typeface="MS PGothic" pitchFamily="34" charset="-128"/>
              <a:cs typeface="Arial" charset="0"/>
            </a:endParaRPr>
          </a:p>
          <a:p>
            <a:pPr algn="ctr"/>
            <a:r>
              <a:rPr lang="en-US" sz="2400" b="1">
                <a:solidFill>
                  <a:srgbClr val="800000"/>
                </a:solidFill>
                <a:ea typeface="MS PGothic" pitchFamily="34" charset="-128"/>
                <a:cs typeface="Arial" charset="0"/>
              </a:rPr>
              <a:t>Fråga 4-6</a:t>
            </a:r>
          </a:p>
          <a:p>
            <a:pPr algn="ctr"/>
            <a:r>
              <a:rPr lang="en-US" sz="2400" b="1">
                <a:solidFill>
                  <a:srgbClr val="800000"/>
                </a:solidFill>
                <a:ea typeface="MS PGothic" pitchFamily="34" charset="-128"/>
                <a:cs typeface="Arial" charset="0"/>
              </a:rPr>
              <a:t>“Beroendefrågor”</a:t>
            </a:r>
          </a:p>
          <a:p>
            <a:pPr algn="ctr"/>
            <a:endParaRPr lang="en-US" sz="2400" b="1">
              <a:solidFill>
                <a:srgbClr val="800000"/>
              </a:solidFill>
              <a:ea typeface="MS PGothic" pitchFamily="34" charset="-128"/>
              <a:cs typeface="Arial" charset="0"/>
            </a:endParaRPr>
          </a:p>
          <a:p>
            <a:pPr algn="ctr"/>
            <a:endParaRPr lang="en-US" sz="2400" b="1">
              <a:solidFill>
                <a:srgbClr val="800000"/>
              </a:solidFill>
              <a:ea typeface="MS PGothic" pitchFamily="34" charset="-128"/>
              <a:cs typeface="Arial" charset="0"/>
            </a:endParaRPr>
          </a:p>
          <a:p>
            <a:pPr algn="ctr"/>
            <a:r>
              <a:rPr lang="en-US" sz="2400" b="1">
                <a:solidFill>
                  <a:srgbClr val="800000"/>
                </a:solidFill>
                <a:ea typeface="MS PGothic" pitchFamily="34" charset="-128"/>
                <a:cs typeface="Arial" charset="0"/>
              </a:rPr>
              <a:t>Fråga 7-10</a:t>
            </a:r>
          </a:p>
          <a:p>
            <a:pPr algn="ctr"/>
            <a:r>
              <a:rPr lang="en-US" sz="2400" b="1">
                <a:solidFill>
                  <a:srgbClr val="800000"/>
                </a:solidFill>
                <a:ea typeface="MS PGothic" pitchFamily="34" charset="-128"/>
                <a:cs typeface="Arial" charset="0"/>
              </a:rPr>
              <a:t>Skadlig konsumtion</a:t>
            </a: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447675" y="136526"/>
            <a:ext cx="29258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(Biologiska markörer)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Avgränsningar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Enbart arbeta med riskbruk av alkohol</a:t>
            </a:r>
          </a:p>
          <a:p>
            <a:r>
              <a:rPr lang="sv-SE"/>
              <a:t>Enbart korta rådgivande samtal med MI-inriktning och hänvisning till annan enhet vid behov.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Fyra faser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Förberedelse</a:t>
            </a:r>
          </a:p>
          <a:p>
            <a:r>
              <a:rPr lang="sv-SE"/>
              <a:t>Projektledaren delar ut AUDIT, återkopplar till patienter som önskar så</a:t>
            </a:r>
          </a:p>
          <a:p>
            <a:r>
              <a:rPr lang="sv-SE"/>
              <a:t>Implementering av metoden i personalgruppen</a:t>
            </a:r>
          </a:p>
          <a:p>
            <a:r>
              <a:rPr lang="sv-SE"/>
              <a:t>Personalen tar över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Resultat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Under 2010 utdelades 934 AUDIT, varav 357 besvarades</a:t>
            </a:r>
          </a:p>
          <a:p>
            <a:r>
              <a:rPr lang="sv-SE"/>
              <a:t>Identifierade 205</a:t>
            </a:r>
          </a:p>
          <a:p>
            <a:r>
              <a:rPr lang="sv-SE"/>
              <a:t>Anonyma 152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n halsduk">
  <a:themeElements>
    <a:clrScheme name="Min halsduk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Min halsduk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in halsduk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n halsduk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 halsdu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 halsduk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 halsduk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 halsduk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C:\PROGRAM\Microsoft Office\Templates\Presentation Designs\Min halsduk.pot</Template>
  <TotalTime>70</TotalTime>
  <Words>356</Words>
  <Application>Microsoft Office PowerPoint</Application>
  <PresentationFormat>Bildspel på skärmen (4:3)</PresentationFormat>
  <Paragraphs>76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Min halsduk</vt:lpstr>
      <vt:lpstr>Mava-projektet</vt:lpstr>
      <vt:lpstr>Bakgrund</vt:lpstr>
      <vt:lpstr>Vi ska arbeta förebyggande</vt:lpstr>
      <vt:lpstr>MAVA</vt:lpstr>
      <vt:lpstr>Projektets struktur</vt:lpstr>
      <vt:lpstr>Bild 6</vt:lpstr>
      <vt:lpstr>Avgränsningar</vt:lpstr>
      <vt:lpstr>Fyra faser</vt:lpstr>
      <vt:lpstr>Resultat</vt:lpstr>
      <vt:lpstr>sammanfattning</vt:lpstr>
      <vt:lpstr>Bild 11</vt:lpstr>
      <vt:lpstr>Slutsats</vt:lpstr>
    </vt:vector>
  </TitlesOfParts>
  <Company>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Mava-projektet</dc:title>
  <dc:creator>annme15</dc:creator>
  <cp:lastModifiedBy>Thomas</cp:lastModifiedBy>
  <cp:revision>7</cp:revision>
  <dcterms:created xsi:type="dcterms:W3CDTF">2011-11-14T13:12:51Z</dcterms:created>
  <dcterms:modified xsi:type="dcterms:W3CDTF">2011-11-16T19:16:06Z</dcterms:modified>
</cp:coreProperties>
</file>