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687" r:id="rId3"/>
    <p:sldMasterId id="2147483726" r:id="rId4"/>
    <p:sldMasterId id="2147483739" r:id="rId5"/>
    <p:sldMasterId id="2147483752" r:id="rId6"/>
  </p:sldMasterIdLst>
  <p:notesMasterIdLst>
    <p:notesMasterId r:id="rId42"/>
  </p:notesMasterIdLst>
  <p:handoutMasterIdLst>
    <p:handoutMasterId r:id="rId43"/>
  </p:handoutMasterIdLst>
  <p:sldIdLst>
    <p:sldId id="612" r:id="rId7"/>
    <p:sldId id="412" r:id="rId8"/>
    <p:sldId id="598" r:id="rId9"/>
    <p:sldId id="599" r:id="rId10"/>
    <p:sldId id="515" r:id="rId11"/>
    <p:sldId id="514" r:id="rId12"/>
    <p:sldId id="600" r:id="rId13"/>
    <p:sldId id="601" r:id="rId14"/>
    <p:sldId id="602" r:id="rId15"/>
    <p:sldId id="604" r:id="rId16"/>
    <p:sldId id="605" r:id="rId17"/>
    <p:sldId id="585" r:id="rId18"/>
    <p:sldId id="522" r:id="rId19"/>
    <p:sldId id="523" r:id="rId20"/>
    <p:sldId id="524" r:id="rId21"/>
    <p:sldId id="525" r:id="rId22"/>
    <p:sldId id="526" r:id="rId23"/>
    <p:sldId id="608" r:id="rId24"/>
    <p:sldId id="596" r:id="rId25"/>
    <p:sldId id="527" r:id="rId26"/>
    <p:sldId id="528" r:id="rId27"/>
    <p:sldId id="603" r:id="rId28"/>
    <p:sldId id="529" r:id="rId29"/>
    <p:sldId id="531" r:id="rId30"/>
    <p:sldId id="532" r:id="rId31"/>
    <p:sldId id="535" r:id="rId32"/>
    <p:sldId id="536" r:id="rId33"/>
    <p:sldId id="534" r:id="rId34"/>
    <p:sldId id="607" r:id="rId35"/>
    <p:sldId id="592" r:id="rId36"/>
    <p:sldId id="593" r:id="rId37"/>
    <p:sldId id="594" r:id="rId38"/>
    <p:sldId id="609" r:id="rId39"/>
    <p:sldId id="606" r:id="rId40"/>
    <p:sldId id="610" r:id="rId41"/>
  </p:sldIdLst>
  <p:sldSz cx="9144000" cy="6858000" type="screen4x3"/>
  <p:notesSz cx="6794500" cy="9931400"/>
  <p:defaultTextStyle>
    <a:defPPr>
      <a:defRPr lang="en-US"/>
    </a:defPPr>
    <a:lvl1pPr algn="ctr" rtl="0" fontAlgn="base">
      <a:spcBef>
        <a:spcPct val="0"/>
      </a:spcBef>
      <a:spcAft>
        <a:spcPct val="0"/>
      </a:spcAft>
      <a:defRPr sz="3200" kern="1200">
        <a:solidFill>
          <a:schemeClr val="tx1"/>
        </a:solidFill>
        <a:latin typeface="Alba Super" pitchFamily="2" charset="0"/>
        <a:ea typeface="+mn-ea"/>
        <a:cs typeface="+mn-cs"/>
      </a:defRPr>
    </a:lvl1pPr>
    <a:lvl2pPr marL="457200" algn="ctr" rtl="0" fontAlgn="base">
      <a:spcBef>
        <a:spcPct val="0"/>
      </a:spcBef>
      <a:spcAft>
        <a:spcPct val="0"/>
      </a:spcAft>
      <a:defRPr sz="3200" kern="1200">
        <a:solidFill>
          <a:schemeClr val="tx1"/>
        </a:solidFill>
        <a:latin typeface="Alba Super" pitchFamily="2" charset="0"/>
        <a:ea typeface="+mn-ea"/>
        <a:cs typeface="+mn-cs"/>
      </a:defRPr>
    </a:lvl2pPr>
    <a:lvl3pPr marL="914400" algn="ctr" rtl="0" fontAlgn="base">
      <a:spcBef>
        <a:spcPct val="0"/>
      </a:spcBef>
      <a:spcAft>
        <a:spcPct val="0"/>
      </a:spcAft>
      <a:defRPr sz="3200" kern="1200">
        <a:solidFill>
          <a:schemeClr val="tx1"/>
        </a:solidFill>
        <a:latin typeface="Alba Super" pitchFamily="2" charset="0"/>
        <a:ea typeface="+mn-ea"/>
        <a:cs typeface="+mn-cs"/>
      </a:defRPr>
    </a:lvl3pPr>
    <a:lvl4pPr marL="1371600" algn="ctr" rtl="0" fontAlgn="base">
      <a:spcBef>
        <a:spcPct val="0"/>
      </a:spcBef>
      <a:spcAft>
        <a:spcPct val="0"/>
      </a:spcAft>
      <a:defRPr sz="3200" kern="1200">
        <a:solidFill>
          <a:schemeClr val="tx1"/>
        </a:solidFill>
        <a:latin typeface="Alba Super" pitchFamily="2" charset="0"/>
        <a:ea typeface="+mn-ea"/>
        <a:cs typeface="+mn-cs"/>
      </a:defRPr>
    </a:lvl4pPr>
    <a:lvl5pPr marL="1828800" algn="ctr" rtl="0" fontAlgn="base">
      <a:spcBef>
        <a:spcPct val="0"/>
      </a:spcBef>
      <a:spcAft>
        <a:spcPct val="0"/>
      </a:spcAft>
      <a:defRPr sz="3200" kern="1200">
        <a:solidFill>
          <a:schemeClr val="tx1"/>
        </a:solidFill>
        <a:latin typeface="Alba Super" pitchFamily="2" charset="0"/>
        <a:ea typeface="+mn-ea"/>
        <a:cs typeface="+mn-cs"/>
      </a:defRPr>
    </a:lvl5pPr>
    <a:lvl6pPr marL="2286000" algn="l" defTabSz="914400" rtl="0" eaLnBrk="1" latinLnBrk="0" hangingPunct="1">
      <a:defRPr sz="3200" kern="1200">
        <a:solidFill>
          <a:schemeClr val="tx1"/>
        </a:solidFill>
        <a:latin typeface="Alba Super" pitchFamily="2" charset="0"/>
        <a:ea typeface="+mn-ea"/>
        <a:cs typeface="+mn-cs"/>
      </a:defRPr>
    </a:lvl6pPr>
    <a:lvl7pPr marL="2743200" algn="l" defTabSz="914400" rtl="0" eaLnBrk="1" latinLnBrk="0" hangingPunct="1">
      <a:defRPr sz="3200" kern="1200">
        <a:solidFill>
          <a:schemeClr val="tx1"/>
        </a:solidFill>
        <a:latin typeface="Alba Super" pitchFamily="2" charset="0"/>
        <a:ea typeface="+mn-ea"/>
        <a:cs typeface="+mn-cs"/>
      </a:defRPr>
    </a:lvl7pPr>
    <a:lvl8pPr marL="3200400" algn="l" defTabSz="914400" rtl="0" eaLnBrk="1" latinLnBrk="0" hangingPunct="1">
      <a:defRPr sz="3200" kern="1200">
        <a:solidFill>
          <a:schemeClr val="tx1"/>
        </a:solidFill>
        <a:latin typeface="Alba Super" pitchFamily="2" charset="0"/>
        <a:ea typeface="+mn-ea"/>
        <a:cs typeface="+mn-cs"/>
      </a:defRPr>
    </a:lvl8pPr>
    <a:lvl9pPr marL="3657600" algn="l" defTabSz="914400" rtl="0" eaLnBrk="1" latinLnBrk="0" hangingPunct="1">
      <a:defRPr sz="3200" kern="1200">
        <a:solidFill>
          <a:schemeClr val="tx1"/>
        </a:solidFill>
        <a:latin typeface="Alba Super"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418"/>
    <a:srgbClr val="FFE781"/>
    <a:srgbClr val="99FF33"/>
    <a:srgbClr val="FF3300"/>
    <a:srgbClr val="5F5F5F"/>
    <a:srgbClr val="4D4D4D"/>
    <a:srgbClr val="8080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763" autoAdjust="0"/>
    <p:restoredTop sz="94595" autoAdjust="0"/>
  </p:normalViewPr>
  <p:slideViewPr>
    <p:cSldViewPr>
      <p:cViewPr>
        <p:scale>
          <a:sx n="70" d="100"/>
          <a:sy n="7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626"/>
    </p:cViewPr>
  </p:sorterViewPr>
  <p:notesViewPr>
    <p:cSldViewPr>
      <p:cViewPr varScale="1">
        <p:scale>
          <a:sx n="53" d="100"/>
          <a:sy n="53" d="100"/>
        </p:scale>
        <p:origin x="-2556"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7.6258992805755418E-2"/>
          <c:y val="5.4466230936819342E-2"/>
          <c:w val="0.90935251798561156"/>
          <c:h val="0.83006535947712434"/>
        </c:manualLayout>
      </c:layout>
      <c:bar3DChart>
        <c:barDir val="col"/>
        <c:grouping val="clustered"/>
        <c:varyColors val="0"/>
        <c:ser>
          <c:idx val="0"/>
          <c:order val="0"/>
          <c:tx>
            <c:strRef>
              <c:f>Sheet1!$A$2</c:f>
              <c:strCache>
                <c:ptCount val="1"/>
              </c:strCache>
            </c:strRef>
          </c:tx>
          <c:spPr>
            <a:solidFill>
              <a:srgbClr val="FFFF00"/>
            </a:solidFill>
            <a:ln w="16360">
              <a:solidFill>
                <a:schemeClr val="tx1"/>
              </a:solidFill>
              <a:prstDash val="solid"/>
            </a:ln>
          </c:spPr>
          <c:invertIfNegative val="0"/>
          <c:cat>
            <c:numRef>
              <c:f>Sheet1!$B$1:$H$1</c:f>
              <c:numCache>
                <c:formatCode>General</c:formatCode>
                <c:ptCount val="7"/>
                <c:pt idx="0">
                  <c:v>10</c:v>
                </c:pt>
                <c:pt idx="1">
                  <c:v>11</c:v>
                </c:pt>
                <c:pt idx="2">
                  <c:v>12</c:v>
                </c:pt>
                <c:pt idx="3">
                  <c:v>13</c:v>
                </c:pt>
                <c:pt idx="4">
                  <c:v>14</c:v>
                </c:pt>
                <c:pt idx="5">
                  <c:v>15</c:v>
                </c:pt>
                <c:pt idx="6">
                  <c:v>16</c:v>
                </c:pt>
              </c:numCache>
            </c:numRef>
          </c:cat>
          <c:val>
            <c:numRef>
              <c:f>Sheet1!$B$2:$H$2</c:f>
              <c:numCache>
                <c:formatCode>General</c:formatCode>
                <c:ptCount val="7"/>
                <c:pt idx="0">
                  <c:v>74</c:v>
                </c:pt>
                <c:pt idx="1">
                  <c:v>73</c:v>
                </c:pt>
                <c:pt idx="2">
                  <c:v>62</c:v>
                </c:pt>
                <c:pt idx="3">
                  <c:v>20</c:v>
                </c:pt>
                <c:pt idx="4">
                  <c:v>13</c:v>
                </c:pt>
                <c:pt idx="5">
                  <c:v>15</c:v>
                </c:pt>
                <c:pt idx="6">
                  <c:v>10</c:v>
                </c:pt>
              </c:numCache>
            </c:numRef>
          </c:val>
        </c:ser>
        <c:dLbls>
          <c:showLegendKey val="0"/>
          <c:showVal val="0"/>
          <c:showCatName val="0"/>
          <c:showSerName val="0"/>
          <c:showPercent val="0"/>
          <c:showBubbleSize val="0"/>
        </c:dLbls>
        <c:gapWidth val="150"/>
        <c:gapDepth val="0"/>
        <c:shape val="box"/>
        <c:axId val="316534144"/>
        <c:axId val="316630144"/>
        <c:axId val="0"/>
      </c:bar3DChart>
      <c:catAx>
        <c:axId val="316534144"/>
        <c:scaling>
          <c:orientation val="minMax"/>
        </c:scaling>
        <c:delete val="0"/>
        <c:axPos val="b"/>
        <c:numFmt formatCode="General" sourceLinked="1"/>
        <c:majorTickMark val="out"/>
        <c:minorTickMark val="none"/>
        <c:tickLblPos val="low"/>
        <c:spPr>
          <a:ln w="4090">
            <a:solidFill>
              <a:schemeClr val="tx1"/>
            </a:solidFill>
            <a:prstDash val="solid"/>
          </a:ln>
        </c:spPr>
        <c:txPr>
          <a:bodyPr rot="0" vert="horz"/>
          <a:lstStyle/>
          <a:p>
            <a:pPr>
              <a:defRPr sz="1803" b="1" i="0" u="none" strike="noStrike" baseline="0">
                <a:solidFill>
                  <a:schemeClr val="tx1"/>
                </a:solidFill>
                <a:latin typeface="Times New Roman"/>
                <a:ea typeface="Times New Roman"/>
                <a:cs typeface="Times New Roman"/>
              </a:defRPr>
            </a:pPr>
            <a:endParaRPr lang="en-US"/>
          </a:p>
        </c:txPr>
        <c:crossAx val="316630144"/>
        <c:crosses val="autoZero"/>
        <c:auto val="1"/>
        <c:lblAlgn val="ctr"/>
        <c:lblOffset val="100"/>
        <c:tickLblSkip val="1"/>
        <c:tickMarkSkip val="1"/>
        <c:noMultiLvlLbl val="0"/>
      </c:catAx>
      <c:valAx>
        <c:axId val="316630144"/>
        <c:scaling>
          <c:orientation val="minMax"/>
          <c:max val="100"/>
        </c:scaling>
        <c:delete val="0"/>
        <c:axPos val="l"/>
        <c:numFmt formatCode="General" sourceLinked="1"/>
        <c:majorTickMark val="out"/>
        <c:minorTickMark val="none"/>
        <c:tickLblPos val="nextTo"/>
        <c:spPr>
          <a:ln w="4090">
            <a:solidFill>
              <a:schemeClr val="tx1"/>
            </a:solidFill>
            <a:prstDash val="solid"/>
          </a:ln>
        </c:spPr>
        <c:txPr>
          <a:bodyPr rot="0" vert="horz"/>
          <a:lstStyle/>
          <a:p>
            <a:pPr>
              <a:defRPr sz="2319" b="1" i="0" u="none" strike="noStrike" baseline="0">
                <a:solidFill>
                  <a:schemeClr val="tx1"/>
                </a:solidFill>
                <a:latin typeface="Arial"/>
                <a:ea typeface="Arial"/>
                <a:cs typeface="Arial"/>
              </a:defRPr>
            </a:pPr>
            <a:endParaRPr lang="en-US"/>
          </a:p>
        </c:txPr>
        <c:crossAx val="316534144"/>
        <c:crosses val="autoZero"/>
        <c:crossBetween val="between"/>
      </c:valAx>
      <c:spPr>
        <a:noFill/>
        <a:ln w="32720">
          <a:noFill/>
        </a:ln>
      </c:spPr>
    </c:plotArea>
    <c:plotVisOnly val="1"/>
    <c:dispBlanksAs val="gap"/>
    <c:showDLblsOverMax val="0"/>
  </c:chart>
  <c:spPr>
    <a:noFill/>
    <a:ln>
      <a:noFill/>
    </a:ln>
  </c:spPr>
  <c:txPr>
    <a:bodyPr/>
    <a:lstStyle/>
    <a:p>
      <a:pPr>
        <a:defRPr sz="231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7.6258992805755405E-2"/>
          <c:y val="5.4466230936819321E-2"/>
          <c:w val="0.90935251798561156"/>
          <c:h val="0.83006535947712434"/>
        </c:manualLayout>
      </c:layout>
      <c:bar3DChart>
        <c:barDir val="col"/>
        <c:grouping val="clustered"/>
        <c:varyColors val="0"/>
        <c:ser>
          <c:idx val="0"/>
          <c:order val="0"/>
          <c:tx>
            <c:strRef>
              <c:f>Sheet1!$A$2</c:f>
              <c:strCache>
                <c:ptCount val="1"/>
              </c:strCache>
            </c:strRef>
          </c:tx>
          <c:spPr>
            <a:solidFill>
              <a:srgbClr val="FFFF00"/>
            </a:solidFill>
            <a:ln w="16360">
              <a:solidFill>
                <a:schemeClr val="tx1"/>
              </a:solidFill>
              <a:prstDash val="solid"/>
            </a:ln>
          </c:spPr>
          <c:invertIfNegative val="0"/>
          <c:cat>
            <c:numRef>
              <c:f>Sheet1!$B$1:$H$1</c:f>
              <c:numCache>
                <c:formatCode>General</c:formatCode>
                <c:ptCount val="7"/>
                <c:pt idx="0">
                  <c:v>10</c:v>
                </c:pt>
                <c:pt idx="1">
                  <c:v>11</c:v>
                </c:pt>
                <c:pt idx="2">
                  <c:v>12</c:v>
                </c:pt>
                <c:pt idx="3">
                  <c:v>13</c:v>
                </c:pt>
                <c:pt idx="4">
                  <c:v>14</c:v>
                </c:pt>
                <c:pt idx="5">
                  <c:v>15</c:v>
                </c:pt>
                <c:pt idx="6">
                  <c:v>16</c:v>
                </c:pt>
              </c:numCache>
            </c:numRef>
          </c:cat>
          <c:val>
            <c:numRef>
              <c:f>Sheet1!$B$2:$H$2</c:f>
              <c:numCache>
                <c:formatCode>General</c:formatCode>
                <c:ptCount val="7"/>
                <c:pt idx="0">
                  <c:v>77</c:v>
                </c:pt>
                <c:pt idx="1">
                  <c:v>68</c:v>
                </c:pt>
                <c:pt idx="2">
                  <c:v>72</c:v>
                </c:pt>
                <c:pt idx="3">
                  <c:v>61</c:v>
                </c:pt>
                <c:pt idx="4">
                  <c:v>63</c:v>
                </c:pt>
                <c:pt idx="5">
                  <c:v>57</c:v>
                </c:pt>
                <c:pt idx="6">
                  <c:v>47</c:v>
                </c:pt>
              </c:numCache>
            </c:numRef>
          </c:val>
        </c:ser>
        <c:dLbls>
          <c:showLegendKey val="0"/>
          <c:showVal val="0"/>
          <c:showCatName val="0"/>
          <c:showSerName val="0"/>
          <c:showPercent val="0"/>
          <c:showBubbleSize val="0"/>
        </c:dLbls>
        <c:gapWidth val="150"/>
        <c:gapDepth val="0"/>
        <c:shape val="box"/>
        <c:axId val="349382912"/>
        <c:axId val="349388800"/>
        <c:axId val="0"/>
      </c:bar3DChart>
      <c:catAx>
        <c:axId val="349382912"/>
        <c:scaling>
          <c:orientation val="minMax"/>
        </c:scaling>
        <c:delete val="0"/>
        <c:axPos val="b"/>
        <c:numFmt formatCode="General" sourceLinked="1"/>
        <c:majorTickMark val="out"/>
        <c:minorTickMark val="none"/>
        <c:tickLblPos val="low"/>
        <c:spPr>
          <a:ln w="4090">
            <a:solidFill>
              <a:schemeClr val="tx1"/>
            </a:solidFill>
            <a:prstDash val="solid"/>
          </a:ln>
        </c:spPr>
        <c:txPr>
          <a:bodyPr rot="0" vert="horz"/>
          <a:lstStyle/>
          <a:p>
            <a:pPr>
              <a:defRPr sz="1803" b="1" i="0" u="none" strike="noStrike" baseline="0">
                <a:solidFill>
                  <a:schemeClr val="tx1"/>
                </a:solidFill>
                <a:latin typeface="Times New Roman"/>
                <a:ea typeface="Times New Roman"/>
                <a:cs typeface="Times New Roman"/>
              </a:defRPr>
            </a:pPr>
            <a:endParaRPr lang="en-US"/>
          </a:p>
        </c:txPr>
        <c:crossAx val="349388800"/>
        <c:crosses val="autoZero"/>
        <c:auto val="1"/>
        <c:lblAlgn val="ctr"/>
        <c:lblOffset val="100"/>
        <c:tickLblSkip val="1"/>
        <c:tickMarkSkip val="1"/>
        <c:noMultiLvlLbl val="0"/>
      </c:catAx>
      <c:valAx>
        <c:axId val="349388800"/>
        <c:scaling>
          <c:orientation val="minMax"/>
          <c:max val="100"/>
        </c:scaling>
        <c:delete val="0"/>
        <c:axPos val="l"/>
        <c:numFmt formatCode="General" sourceLinked="1"/>
        <c:majorTickMark val="out"/>
        <c:minorTickMark val="none"/>
        <c:tickLblPos val="nextTo"/>
        <c:spPr>
          <a:ln w="4090">
            <a:solidFill>
              <a:schemeClr val="tx1"/>
            </a:solidFill>
            <a:prstDash val="solid"/>
          </a:ln>
        </c:spPr>
        <c:txPr>
          <a:bodyPr rot="0" vert="horz"/>
          <a:lstStyle/>
          <a:p>
            <a:pPr>
              <a:defRPr sz="2319" b="1" i="0" u="none" strike="noStrike" baseline="0">
                <a:solidFill>
                  <a:schemeClr val="tx1"/>
                </a:solidFill>
                <a:latin typeface="Arial"/>
                <a:ea typeface="Arial"/>
                <a:cs typeface="Arial"/>
              </a:defRPr>
            </a:pPr>
            <a:endParaRPr lang="en-US"/>
          </a:p>
        </c:txPr>
        <c:crossAx val="349382912"/>
        <c:crosses val="autoZero"/>
        <c:crossBetween val="between"/>
      </c:valAx>
      <c:spPr>
        <a:noFill/>
        <a:ln w="32720">
          <a:noFill/>
        </a:ln>
      </c:spPr>
    </c:plotArea>
    <c:plotVisOnly val="1"/>
    <c:dispBlanksAs val="gap"/>
    <c:showDLblsOverMax val="0"/>
  </c:chart>
  <c:spPr>
    <a:noFill/>
    <a:ln>
      <a:noFill/>
    </a:ln>
  </c:spPr>
  <c:txPr>
    <a:bodyPr/>
    <a:lstStyle/>
    <a:p>
      <a:pPr>
        <a:defRPr sz="2319"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7.6258992805755418E-2"/>
          <c:y val="5.4466230936819342E-2"/>
          <c:w val="0.90935251798561156"/>
          <c:h val="0.83006535947712434"/>
        </c:manualLayout>
      </c:layout>
      <c:bar3DChart>
        <c:barDir val="col"/>
        <c:grouping val="clustered"/>
        <c:varyColors val="0"/>
        <c:ser>
          <c:idx val="0"/>
          <c:order val="0"/>
          <c:tx>
            <c:strRef>
              <c:f>Sheet1!$A$2</c:f>
              <c:strCache>
                <c:ptCount val="1"/>
              </c:strCache>
            </c:strRef>
          </c:tx>
          <c:spPr>
            <a:solidFill>
              <a:srgbClr val="FFFF00"/>
            </a:solidFill>
            <a:ln w="16360">
              <a:solidFill>
                <a:schemeClr val="tx1"/>
              </a:solidFill>
              <a:prstDash val="solid"/>
            </a:ln>
          </c:spPr>
          <c:invertIfNegative val="0"/>
          <c:cat>
            <c:numRef>
              <c:f>Sheet1!$B$1:$H$1</c:f>
              <c:numCache>
                <c:formatCode>General</c:formatCode>
                <c:ptCount val="7"/>
                <c:pt idx="0">
                  <c:v>10</c:v>
                </c:pt>
                <c:pt idx="1">
                  <c:v>11</c:v>
                </c:pt>
                <c:pt idx="2">
                  <c:v>12</c:v>
                </c:pt>
                <c:pt idx="3">
                  <c:v>13</c:v>
                </c:pt>
                <c:pt idx="4">
                  <c:v>14</c:v>
                </c:pt>
                <c:pt idx="5">
                  <c:v>15</c:v>
                </c:pt>
                <c:pt idx="6">
                  <c:v>16</c:v>
                </c:pt>
              </c:numCache>
            </c:numRef>
          </c:cat>
          <c:val>
            <c:numRef>
              <c:f>Sheet1!$B$2:$H$2</c:f>
              <c:numCache>
                <c:formatCode>General</c:formatCode>
                <c:ptCount val="7"/>
                <c:pt idx="0">
                  <c:v>74</c:v>
                </c:pt>
                <c:pt idx="1">
                  <c:v>73</c:v>
                </c:pt>
                <c:pt idx="2">
                  <c:v>62</c:v>
                </c:pt>
                <c:pt idx="3">
                  <c:v>20</c:v>
                </c:pt>
                <c:pt idx="4">
                  <c:v>13</c:v>
                </c:pt>
                <c:pt idx="5">
                  <c:v>15</c:v>
                </c:pt>
                <c:pt idx="6">
                  <c:v>10</c:v>
                </c:pt>
              </c:numCache>
            </c:numRef>
          </c:val>
        </c:ser>
        <c:dLbls>
          <c:showLegendKey val="0"/>
          <c:showVal val="0"/>
          <c:showCatName val="0"/>
          <c:showSerName val="0"/>
          <c:showPercent val="0"/>
          <c:showBubbleSize val="0"/>
        </c:dLbls>
        <c:gapWidth val="150"/>
        <c:gapDepth val="0"/>
        <c:shape val="box"/>
        <c:axId val="349606272"/>
        <c:axId val="349607808"/>
        <c:axId val="0"/>
      </c:bar3DChart>
      <c:catAx>
        <c:axId val="349606272"/>
        <c:scaling>
          <c:orientation val="minMax"/>
        </c:scaling>
        <c:delete val="0"/>
        <c:axPos val="b"/>
        <c:numFmt formatCode="General" sourceLinked="1"/>
        <c:majorTickMark val="out"/>
        <c:minorTickMark val="none"/>
        <c:tickLblPos val="low"/>
        <c:spPr>
          <a:ln w="4090">
            <a:solidFill>
              <a:schemeClr val="tx1"/>
            </a:solidFill>
            <a:prstDash val="solid"/>
          </a:ln>
        </c:spPr>
        <c:txPr>
          <a:bodyPr rot="0" vert="horz"/>
          <a:lstStyle/>
          <a:p>
            <a:pPr>
              <a:defRPr sz="1803" b="1" i="0" u="none" strike="noStrike" baseline="0">
                <a:solidFill>
                  <a:schemeClr val="tx1"/>
                </a:solidFill>
                <a:latin typeface="Times New Roman"/>
                <a:ea typeface="Times New Roman"/>
                <a:cs typeface="Times New Roman"/>
              </a:defRPr>
            </a:pPr>
            <a:endParaRPr lang="en-US"/>
          </a:p>
        </c:txPr>
        <c:crossAx val="349607808"/>
        <c:crosses val="autoZero"/>
        <c:auto val="1"/>
        <c:lblAlgn val="ctr"/>
        <c:lblOffset val="100"/>
        <c:tickLblSkip val="1"/>
        <c:tickMarkSkip val="1"/>
        <c:noMultiLvlLbl val="0"/>
      </c:catAx>
      <c:valAx>
        <c:axId val="349607808"/>
        <c:scaling>
          <c:orientation val="minMax"/>
          <c:max val="100"/>
        </c:scaling>
        <c:delete val="0"/>
        <c:axPos val="l"/>
        <c:numFmt formatCode="General" sourceLinked="1"/>
        <c:majorTickMark val="out"/>
        <c:minorTickMark val="none"/>
        <c:tickLblPos val="nextTo"/>
        <c:spPr>
          <a:ln w="4090">
            <a:solidFill>
              <a:schemeClr val="tx1"/>
            </a:solidFill>
            <a:prstDash val="solid"/>
          </a:ln>
        </c:spPr>
        <c:txPr>
          <a:bodyPr rot="0" vert="horz"/>
          <a:lstStyle/>
          <a:p>
            <a:pPr>
              <a:defRPr sz="2319" b="1" i="0" u="none" strike="noStrike" baseline="0">
                <a:solidFill>
                  <a:schemeClr val="tx1"/>
                </a:solidFill>
                <a:latin typeface="Arial"/>
                <a:ea typeface="Arial"/>
                <a:cs typeface="Arial"/>
              </a:defRPr>
            </a:pPr>
            <a:endParaRPr lang="en-US"/>
          </a:p>
        </c:txPr>
        <c:crossAx val="349606272"/>
        <c:crosses val="autoZero"/>
        <c:crossBetween val="between"/>
      </c:valAx>
      <c:spPr>
        <a:noFill/>
        <a:ln w="32720">
          <a:noFill/>
        </a:ln>
      </c:spPr>
    </c:plotArea>
    <c:plotVisOnly val="1"/>
    <c:dispBlanksAs val="gap"/>
    <c:showDLblsOverMax val="0"/>
  </c:chart>
  <c:spPr>
    <a:noFill/>
    <a:ln>
      <a:noFill/>
    </a:ln>
  </c:spPr>
  <c:txPr>
    <a:bodyPr/>
    <a:lstStyle/>
    <a:p>
      <a:pPr>
        <a:defRPr sz="2319"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486" cy="496031"/>
          </a:xfrm>
          <a:prstGeom prst="rect">
            <a:avLst/>
          </a:prstGeom>
          <a:noFill/>
          <a:ln w="9525">
            <a:noFill/>
            <a:miter lim="800000"/>
            <a:headEnd/>
            <a:tailEnd/>
          </a:ln>
          <a:effectLst/>
        </p:spPr>
        <p:txBody>
          <a:bodyPr vert="horz" wrap="square" lIns="95570" tIns="47785" rIns="95570" bIns="47785" numCol="1" anchor="t" anchorCtr="0" compatLnSpc="1">
            <a:prstTxWarp prst="textNoShape">
              <a:avLst/>
            </a:prstTxWarp>
          </a:bodyPr>
          <a:lstStyle>
            <a:lvl1pPr algn="l" defTabSz="955830">
              <a:defRPr sz="1300">
                <a:latin typeface="Times New Roman" pitchFamily="18" charset="0"/>
              </a:defRPr>
            </a:lvl1pPr>
          </a:lstStyle>
          <a:p>
            <a:endParaRPr lang="en-US"/>
          </a:p>
        </p:txBody>
      </p:sp>
      <p:sp>
        <p:nvSpPr>
          <p:cNvPr id="21507" name="Rectangle 3"/>
          <p:cNvSpPr>
            <a:spLocks noGrp="1" noChangeArrowheads="1"/>
          </p:cNvSpPr>
          <p:nvPr>
            <p:ph type="dt" sz="quarter" idx="1"/>
          </p:nvPr>
        </p:nvSpPr>
        <p:spPr bwMode="auto">
          <a:xfrm>
            <a:off x="3850015" y="0"/>
            <a:ext cx="2944486" cy="496031"/>
          </a:xfrm>
          <a:prstGeom prst="rect">
            <a:avLst/>
          </a:prstGeom>
          <a:noFill/>
          <a:ln w="9525">
            <a:noFill/>
            <a:miter lim="800000"/>
            <a:headEnd/>
            <a:tailEnd/>
          </a:ln>
          <a:effectLst/>
        </p:spPr>
        <p:txBody>
          <a:bodyPr vert="horz" wrap="square" lIns="95570" tIns="47785" rIns="95570" bIns="47785" numCol="1" anchor="t" anchorCtr="0" compatLnSpc="1">
            <a:prstTxWarp prst="textNoShape">
              <a:avLst/>
            </a:prstTxWarp>
          </a:bodyPr>
          <a:lstStyle>
            <a:lvl1pPr algn="r" defTabSz="955830">
              <a:defRPr sz="1300">
                <a:latin typeface="Times New Roman" pitchFamily="18" charset="0"/>
              </a:defRPr>
            </a:lvl1pPr>
          </a:lstStyle>
          <a:p>
            <a:endParaRPr lang="en-US"/>
          </a:p>
        </p:txBody>
      </p:sp>
      <p:sp>
        <p:nvSpPr>
          <p:cNvPr id="21508" name="Rectangle 4"/>
          <p:cNvSpPr>
            <a:spLocks noGrp="1" noChangeArrowheads="1"/>
          </p:cNvSpPr>
          <p:nvPr>
            <p:ph type="ftr" sz="quarter" idx="2"/>
          </p:nvPr>
        </p:nvSpPr>
        <p:spPr bwMode="auto">
          <a:xfrm>
            <a:off x="0" y="9435370"/>
            <a:ext cx="2944486" cy="496031"/>
          </a:xfrm>
          <a:prstGeom prst="rect">
            <a:avLst/>
          </a:prstGeom>
          <a:noFill/>
          <a:ln w="9525">
            <a:noFill/>
            <a:miter lim="800000"/>
            <a:headEnd/>
            <a:tailEnd/>
          </a:ln>
          <a:effectLst/>
        </p:spPr>
        <p:txBody>
          <a:bodyPr vert="horz" wrap="square" lIns="95570" tIns="47785" rIns="95570" bIns="47785" numCol="1" anchor="b" anchorCtr="0" compatLnSpc="1">
            <a:prstTxWarp prst="textNoShape">
              <a:avLst/>
            </a:prstTxWarp>
          </a:bodyPr>
          <a:lstStyle>
            <a:lvl1pPr algn="l" defTabSz="955830">
              <a:defRPr sz="1300">
                <a:latin typeface="Times New Roman" pitchFamily="18" charset="0"/>
              </a:defRPr>
            </a:lvl1pPr>
          </a:lstStyle>
          <a:p>
            <a:endParaRPr lang="en-US"/>
          </a:p>
        </p:txBody>
      </p:sp>
      <p:sp>
        <p:nvSpPr>
          <p:cNvPr id="21509" name="Rectangle 5"/>
          <p:cNvSpPr>
            <a:spLocks noGrp="1" noChangeArrowheads="1"/>
          </p:cNvSpPr>
          <p:nvPr>
            <p:ph type="sldNum" sz="quarter" idx="3"/>
          </p:nvPr>
        </p:nvSpPr>
        <p:spPr bwMode="auto">
          <a:xfrm>
            <a:off x="3850015" y="9435370"/>
            <a:ext cx="2944486" cy="496031"/>
          </a:xfrm>
          <a:prstGeom prst="rect">
            <a:avLst/>
          </a:prstGeom>
          <a:noFill/>
          <a:ln w="9525">
            <a:noFill/>
            <a:miter lim="800000"/>
            <a:headEnd/>
            <a:tailEnd/>
          </a:ln>
          <a:effectLst/>
        </p:spPr>
        <p:txBody>
          <a:bodyPr vert="horz" wrap="square" lIns="95570" tIns="47785" rIns="95570" bIns="47785" numCol="1" anchor="b" anchorCtr="0" compatLnSpc="1">
            <a:prstTxWarp prst="textNoShape">
              <a:avLst/>
            </a:prstTxWarp>
          </a:bodyPr>
          <a:lstStyle>
            <a:lvl1pPr algn="r" defTabSz="955830">
              <a:defRPr sz="1300">
                <a:latin typeface="Times New Roman" pitchFamily="18" charset="0"/>
              </a:defRPr>
            </a:lvl1pPr>
          </a:lstStyle>
          <a:p>
            <a:fld id="{3C236FB8-BEB6-41AB-890E-49FBA6986D26}" type="slidenum">
              <a:rPr lang="en-US"/>
              <a:pPr/>
              <a:t>‹#›</a:t>
            </a:fld>
            <a:endParaRPr lang="en-US"/>
          </a:p>
        </p:txBody>
      </p:sp>
    </p:spTree>
    <p:extLst>
      <p:ext uri="{BB962C8B-B14F-4D97-AF65-F5344CB8AC3E}">
        <p14:creationId xmlns:p14="http://schemas.microsoft.com/office/powerpoint/2010/main" val="423205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2930812" cy="471383"/>
          </a:xfrm>
          <a:prstGeom prst="rect">
            <a:avLst/>
          </a:prstGeom>
          <a:noFill/>
          <a:ln w="9525">
            <a:noFill/>
            <a:miter lim="800000"/>
            <a:headEnd/>
            <a:tailEnd/>
          </a:ln>
          <a:effectLst/>
        </p:spPr>
        <p:txBody>
          <a:bodyPr vert="horz" wrap="square" lIns="92625" tIns="46312" rIns="92625" bIns="46312" numCol="1" anchor="t" anchorCtr="0" compatLnSpc="1">
            <a:prstTxWarp prst="textNoShape">
              <a:avLst/>
            </a:prstTxWarp>
          </a:bodyPr>
          <a:lstStyle>
            <a:lvl1pPr algn="l" defTabSz="926727">
              <a:defRPr sz="1300"/>
            </a:lvl1pPr>
          </a:lstStyle>
          <a:p>
            <a:endParaRPr lang="sv-SE"/>
          </a:p>
        </p:txBody>
      </p:sp>
      <p:sp>
        <p:nvSpPr>
          <p:cNvPr id="92163" name="Rectangle 3"/>
          <p:cNvSpPr>
            <a:spLocks noGrp="1" noChangeArrowheads="1"/>
          </p:cNvSpPr>
          <p:nvPr>
            <p:ph type="dt" idx="1"/>
          </p:nvPr>
        </p:nvSpPr>
        <p:spPr bwMode="auto">
          <a:xfrm>
            <a:off x="3833302" y="1"/>
            <a:ext cx="2930811" cy="471383"/>
          </a:xfrm>
          <a:prstGeom prst="rect">
            <a:avLst/>
          </a:prstGeom>
          <a:noFill/>
          <a:ln w="9525">
            <a:noFill/>
            <a:miter lim="800000"/>
            <a:headEnd/>
            <a:tailEnd/>
          </a:ln>
          <a:effectLst/>
        </p:spPr>
        <p:txBody>
          <a:bodyPr vert="horz" wrap="square" lIns="92625" tIns="46312" rIns="92625" bIns="46312" numCol="1" anchor="t" anchorCtr="0" compatLnSpc="1">
            <a:prstTxWarp prst="textNoShape">
              <a:avLst/>
            </a:prstTxWarp>
          </a:bodyPr>
          <a:lstStyle>
            <a:lvl1pPr algn="r" defTabSz="926727">
              <a:defRPr sz="1300"/>
            </a:lvl1pPr>
          </a:lstStyle>
          <a:p>
            <a:endParaRPr lang="sv-SE"/>
          </a:p>
        </p:txBody>
      </p:sp>
      <p:sp>
        <p:nvSpPr>
          <p:cNvPr id="92164" name="Rectangle 4"/>
          <p:cNvSpPr>
            <a:spLocks noGrp="1" noRot="1" noChangeAspect="1" noChangeArrowheads="1" noTextEdit="1"/>
          </p:cNvSpPr>
          <p:nvPr>
            <p:ph type="sldImg" idx="2"/>
          </p:nvPr>
        </p:nvSpPr>
        <p:spPr bwMode="auto">
          <a:xfrm>
            <a:off x="865188" y="706438"/>
            <a:ext cx="5033962" cy="3776662"/>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902489" y="4718456"/>
            <a:ext cx="4960654" cy="4482763"/>
          </a:xfrm>
          <a:prstGeom prst="rect">
            <a:avLst/>
          </a:prstGeom>
          <a:noFill/>
          <a:ln w="9525">
            <a:noFill/>
            <a:miter lim="800000"/>
            <a:headEnd/>
            <a:tailEnd/>
          </a:ln>
          <a:effectLst/>
        </p:spPr>
        <p:txBody>
          <a:bodyPr vert="horz" wrap="square" lIns="92625" tIns="46312" rIns="92625" bIns="46312"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92166" name="Rectangle 6"/>
          <p:cNvSpPr>
            <a:spLocks noGrp="1" noChangeArrowheads="1"/>
          </p:cNvSpPr>
          <p:nvPr>
            <p:ph type="ftr" sz="quarter" idx="4"/>
          </p:nvPr>
        </p:nvSpPr>
        <p:spPr bwMode="auto">
          <a:xfrm>
            <a:off x="0" y="9436910"/>
            <a:ext cx="2930812" cy="471383"/>
          </a:xfrm>
          <a:prstGeom prst="rect">
            <a:avLst/>
          </a:prstGeom>
          <a:noFill/>
          <a:ln w="9525">
            <a:noFill/>
            <a:miter lim="800000"/>
            <a:headEnd/>
            <a:tailEnd/>
          </a:ln>
          <a:effectLst/>
        </p:spPr>
        <p:txBody>
          <a:bodyPr vert="horz" wrap="square" lIns="92625" tIns="46312" rIns="92625" bIns="46312" numCol="1" anchor="b" anchorCtr="0" compatLnSpc="1">
            <a:prstTxWarp prst="textNoShape">
              <a:avLst/>
            </a:prstTxWarp>
          </a:bodyPr>
          <a:lstStyle>
            <a:lvl1pPr algn="l" defTabSz="926727">
              <a:defRPr sz="1300"/>
            </a:lvl1pPr>
          </a:lstStyle>
          <a:p>
            <a:endParaRPr lang="sv-SE"/>
          </a:p>
        </p:txBody>
      </p:sp>
      <p:sp>
        <p:nvSpPr>
          <p:cNvPr id="92167" name="Rectangle 7"/>
          <p:cNvSpPr>
            <a:spLocks noGrp="1" noChangeArrowheads="1"/>
          </p:cNvSpPr>
          <p:nvPr>
            <p:ph type="sldNum" sz="quarter" idx="5"/>
          </p:nvPr>
        </p:nvSpPr>
        <p:spPr bwMode="auto">
          <a:xfrm>
            <a:off x="3833302" y="9436910"/>
            <a:ext cx="2930811" cy="471383"/>
          </a:xfrm>
          <a:prstGeom prst="rect">
            <a:avLst/>
          </a:prstGeom>
          <a:noFill/>
          <a:ln w="9525">
            <a:noFill/>
            <a:miter lim="800000"/>
            <a:headEnd/>
            <a:tailEnd/>
          </a:ln>
          <a:effectLst/>
        </p:spPr>
        <p:txBody>
          <a:bodyPr vert="horz" wrap="square" lIns="92625" tIns="46312" rIns="92625" bIns="46312" numCol="1" anchor="b" anchorCtr="0" compatLnSpc="1">
            <a:prstTxWarp prst="textNoShape">
              <a:avLst/>
            </a:prstTxWarp>
          </a:bodyPr>
          <a:lstStyle>
            <a:lvl1pPr algn="r" defTabSz="926727">
              <a:defRPr sz="1300"/>
            </a:lvl1pPr>
          </a:lstStyle>
          <a:p>
            <a:fld id="{D0540E9C-568F-410C-87EC-7730FD62EB93}" type="slidenum">
              <a:rPr lang="sv-SE"/>
              <a:pPr/>
              <a:t>‹#›</a:t>
            </a:fld>
            <a:endParaRPr lang="sv-SE"/>
          </a:p>
        </p:txBody>
      </p:sp>
    </p:spTree>
    <p:extLst>
      <p:ext uri="{BB962C8B-B14F-4D97-AF65-F5344CB8AC3E}">
        <p14:creationId xmlns:p14="http://schemas.microsoft.com/office/powerpoint/2010/main" val="23107918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a:p>
        </p:txBody>
      </p:sp>
      <p:sp>
        <p:nvSpPr>
          <p:cNvPr id="4" name="Platshållare för bildnummer 3"/>
          <p:cNvSpPr>
            <a:spLocks noGrp="1"/>
          </p:cNvSpPr>
          <p:nvPr>
            <p:ph type="sldNum" sz="quarter" idx="10"/>
          </p:nvPr>
        </p:nvSpPr>
        <p:spPr/>
        <p:txBody>
          <a:bodyPr/>
          <a:lstStyle/>
          <a:p>
            <a:fld id="{D0540E9C-568F-410C-87EC-7730FD62EB93}" type="slidenum">
              <a:rPr lang="sv-SE" smtClean="0"/>
              <a:pPr/>
              <a:t>2</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a:xfrm>
            <a:off x="917147" y="744896"/>
            <a:ext cx="4960207" cy="3724473"/>
          </a:xfrm>
          <a:ln/>
        </p:spPr>
      </p:sp>
      <p:sp>
        <p:nvSpPr>
          <p:cNvPr id="2355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mtClean="0"/>
          </a:p>
        </p:txBody>
      </p:sp>
      <p:sp>
        <p:nvSpPr>
          <p:cNvPr id="2355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8749825-5B35-4C43-9549-3D851DCC3DB1}" type="slidenum">
              <a:rPr lang="sv-SE" sz="1200">
                <a:solidFill>
                  <a:prstClr val="black"/>
                </a:solidFill>
                <a:latin typeface="Times New Roman" pitchFamily="18" charset="0"/>
              </a:rPr>
              <a:pPr/>
              <a:t>26</a:t>
            </a:fld>
            <a:endParaRPr lang="sv-SE" sz="120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p:cNvSpPr>
            <a:spLocks noGrp="1" noRot="1" noChangeAspect="1" noTextEdit="1"/>
          </p:cNvSpPr>
          <p:nvPr>
            <p:ph type="sldImg"/>
          </p:nvPr>
        </p:nvSpPr>
        <p:spPr>
          <a:xfrm>
            <a:off x="914400" y="744538"/>
            <a:ext cx="4965700" cy="3724275"/>
          </a:xfrm>
          <a:ln/>
        </p:spPr>
      </p:sp>
      <p:sp>
        <p:nvSpPr>
          <p:cNvPr id="2457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mtClean="0"/>
          </a:p>
        </p:txBody>
      </p:sp>
      <p:sp>
        <p:nvSpPr>
          <p:cNvPr id="2458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5D569A7-C860-4BBD-B8B8-D299CF2F6498}" type="slidenum">
              <a:rPr lang="sv-SE" sz="1200">
                <a:solidFill>
                  <a:prstClr val="black"/>
                </a:solidFill>
                <a:latin typeface="Times New Roman" pitchFamily="18" charset="0"/>
              </a:rPr>
              <a:pPr/>
              <a:t>27</a:t>
            </a:fld>
            <a:endParaRPr lang="sv-SE" sz="120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E08592F-3B91-4652-A073-620AB4E4816A}" type="slidenum">
              <a:rPr lang="sv-SE" sz="1200">
                <a:solidFill>
                  <a:prstClr val="black"/>
                </a:solidFill>
                <a:latin typeface="Times New Roman" pitchFamily="18" charset="0"/>
              </a:rPr>
              <a:pPr/>
              <a:t>28</a:t>
            </a:fld>
            <a:endParaRPr lang="sv-SE" sz="1200">
              <a:solidFill>
                <a:prstClr val="black"/>
              </a:solidFill>
              <a:latin typeface="Times New Roman" pitchFamily="18" charset="0"/>
            </a:endParaRPr>
          </a:p>
        </p:txBody>
      </p:sp>
      <p:sp>
        <p:nvSpPr>
          <p:cNvPr id="21507" name="Rectangle 6"/>
          <p:cNvSpPr txBox="1">
            <a:spLocks noGrp="1" noChangeArrowheads="1"/>
          </p:cNvSpPr>
          <p:nvPr/>
        </p:nvSpPr>
        <p:spPr bwMode="auto">
          <a:xfrm>
            <a:off x="0" y="9432687"/>
            <a:ext cx="2945024"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l"/>
            <a:r>
              <a:rPr lang="sv-SE" sz="1200" smtClean="0">
                <a:solidFill>
                  <a:prstClr val="black"/>
                </a:solidFill>
              </a:rPr>
              <a:t>Lars Erikson  e-mail lars.erikson@oru.se tel 019-303013</a:t>
            </a:r>
          </a:p>
        </p:txBody>
      </p:sp>
      <p:sp>
        <p:nvSpPr>
          <p:cNvPr id="21508" name="Rectangle 7"/>
          <p:cNvSpPr txBox="1">
            <a:spLocks noGrp="1" noChangeArrowheads="1"/>
          </p:cNvSpPr>
          <p:nvPr/>
        </p:nvSpPr>
        <p:spPr bwMode="auto">
          <a:xfrm>
            <a:off x="3847890" y="9432687"/>
            <a:ext cx="2945024"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8AE99E3D-B4CF-4666-99E5-F135CAFF9364}" type="slidenum">
              <a:rPr lang="sv-SE" sz="1200" smtClean="0">
                <a:solidFill>
                  <a:prstClr val="black"/>
                </a:solidFill>
              </a:rPr>
              <a:pPr algn="r"/>
              <a:t>28</a:t>
            </a:fld>
            <a:endParaRPr lang="sv-SE" sz="1200" smtClean="0">
              <a:solidFill>
                <a:prstClr val="black"/>
              </a:solidFill>
            </a:endParaRPr>
          </a:p>
        </p:txBody>
      </p:sp>
      <p:sp>
        <p:nvSpPr>
          <p:cNvPr id="21509" name="Rectangle 7"/>
          <p:cNvSpPr txBox="1">
            <a:spLocks noGrp="1" noChangeArrowheads="1"/>
          </p:cNvSpPr>
          <p:nvPr/>
        </p:nvSpPr>
        <p:spPr bwMode="auto">
          <a:xfrm>
            <a:off x="3847890" y="9432687"/>
            <a:ext cx="2945024"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6D7D79EF-553F-472C-B8C9-310C50BADCEE}" type="slidenum">
              <a:rPr lang="sv-SE" sz="1200" smtClean="0">
                <a:solidFill>
                  <a:prstClr val="black"/>
                </a:solidFill>
              </a:rPr>
              <a:pPr algn="r"/>
              <a:t>28</a:t>
            </a:fld>
            <a:endParaRPr lang="sv-SE" sz="1200" smtClean="0">
              <a:solidFill>
                <a:prstClr val="black"/>
              </a:solidFill>
            </a:endParaRPr>
          </a:p>
        </p:txBody>
      </p:sp>
      <p:sp>
        <p:nvSpPr>
          <p:cNvPr id="21510" name="Rectangle 2"/>
          <p:cNvSpPr>
            <a:spLocks noGrp="1" noRot="1" noChangeAspect="1" noChangeArrowheads="1" noTextEdit="1"/>
          </p:cNvSpPr>
          <p:nvPr>
            <p:ph type="sldImg"/>
          </p:nvPr>
        </p:nvSpPr>
        <p:spPr>
          <a:xfrm>
            <a:off x="917147" y="744896"/>
            <a:ext cx="4960207" cy="3724473"/>
          </a:xfrm>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mtClean="0"/>
              <a:t>Pratmanus – se separat i manualen</a:t>
            </a:r>
          </a:p>
          <a:p>
            <a:pPr eaLnBrk="1" hangingPunct="1"/>
            <a:endParaRPr lang="sv-SE" smtClean="0"/>
          </a:p>
          <a:p>
            <a:pPr eaLnBrk="1" hangingPunct="1"/>
            <a:r>
              <a:rPr lang="sv-SE" smtClean="0"/>
              <a:t>När man arbetar med grupper är det några saker som är bra att tänka på:</a:t>
            </a:r>
          </a:p>
          <a:p>
            <a:pPr eaLnBrk="1" hangingPunct="1"/>
            <a:r>
              <a:rPr lang="sv-SE" smtClean="0"/>
              <a:t>Lita på gruppen, blir det tyst så är det för att det behövs, som gruppledare kan man vila id et och inte bli stressad för då är risken att man går in och tar över så det blir en monolog istället för en dialog.</a:t>
            </a:r>
          </a:p>
          <a:p>
            <a:pPr eaLnBrk="1" hangingPunct="1"/>
            <a:r>
              <a:rPr lang="sv-SE" smtClean="0"/>
              <a:t>Gruppledaren har aldrig svaren, du behöver inte veta allt. Använd dig av gruppen, ställ frågor som: -Vad tycker ni andra?, -Det var en intressant vinkling – är det fler som tänker likadant?</a:t>
            </a:r>
          </a:p>
          <a:p>
            <a:pPr eaLnBrk="1" hangingPunct="1"/>
            <a:r>
              <a:rPr lang="sv-SE" smtClean="0"/>
              <a:t>Gå med i motståndet om någon är arg för något på skolan – säg saker som: -Det är jättebra att du tar upp det här, är det fler som har tänkt på detta? Finns det någon som har en lösning på hur vi tillsammans kan lösa detta?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a:p>
        </p:txBody>
      </p:sp>
      <p:sp>
        <p:nvSpPr>
          <p:cNvPr id="4" name="Platshållare för bildnummer 3"/>
          <p:cNvSpPr>
            <a:spLocks noGrp="1"/>
          </p:cNvSpPr>
          <p:nvPr>
            <p:ph type="sldNum" sz="quarter" idx="10"/>
          </p:nvPr>
        </p:nvSpPr>
        <p:spPr/>
        <p:txBody>
          <a:bodyPr/>
          <a:lstStyle/>
          <a:p>
            <a:fld id="{D0540E9C-568F-410C-87EC-7730FD62EB93}" type="slidenum">
              <a:rPr lang="sv-SE" smtClean="0"/>
              <a:pPr/>
              <a:t>35</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44000" cy="3365500"/>
            <a:chOff x="0" y="0"/>
            <a:chExt cx="5760" cy="2120"/>
          </a:xfrm>
        </p:grpSpPr>
        <p:pic>
          <p:nvPicPr>
            <p:cNvPr id="33795" name="Picture 3" descr="ARTBANNA"/>
            <p:cNvPicPr>
              <a:picLocks noChangeAspect="1" noChangeArrowheads="1"/>
            </p:cNvPicPr>
            <p:nvPr userDrawn="1"/>
          </p:nvPicPr>
          <p:blipFill>
            <a:blip r:embed="rId2" cstate="print"/>
            <a:srcRect l="8125"/>
            <a:stretch>
              <a:fillRect/>
            </a:stretch>
          </p:blipFill>
          <p:spPr bwMode="invGray">
            <a:xfrm>
              <a:off x="0" y="0"/>
              <a:ext cx="5760" cy="576"/>
            </a:xfrm>
            <a:prstGeom prst="rect">
              <a:avLst/>
            </a:prstGeom>
            <a:noFill/>
          </p:spPr>
        </p:pic>
        <p:pic>
          <p:nvPicPr>
            <p:cNvPr id="33796" name="Picture 4" descr="Arthsepa"/>
            <p:cNvPicPr>
              <a:picLocks noChangeAspect="1" noChangeArrowheads="1"/>
            </p:cNvPicPr>
            <p:nvPr userDrawn="1"/>
          </p:nvPicPr>
          <p:blipFill>
            <a:blip r:embed="rId3" cstate="print"/>
            <a:srcRect/>
            <a:stretch>
              <a:fillRect/>
            </a:stretch>
          </p:blipFill>
          <p:spPr bwMode="auto">
            <a:xfrm>
              <a:off x="2688" y="2059"/>
              <a:ext cx="2832" cy="61"/>
            </a:xfrm>
            <a:prstGeom prst="rect">
              <a:avLst/>
            </a:prstGeom>
            <a:noFill/>
          </p:spPr>
        </p:pic>
      </p:grpSp>
      <p:sp>
        <p:nvSpPr>
          <p:cNvPr id="33797" name="Rectangle 5"/>
          <p:cNvSpPr>
            <a:spLocks noGrp="1" noChangeArrowheads="1"/>
          </p:cNvSpPr>
          <p:nvPr>
            <p:ph type="ctrTitle"/>
          </p:nvPr>
        </p:nvSpPr>
        <p:spPr>
          <a:xfrm>
            <a:off x="990600" y="1905000"/>
            <a:ext cx="7772400" cy="1143000"/>
          </a:xfrm>
        </p:spPr>
        <p:txBody>
          <a:bodyPr/>
          <a:lstStyle>
            <a:lvl1pPr algn="r">
              <a:defRPr/>
            </a:lvl1pPr>
          </a:lstStyle>
          <a:p>
            <a:r>
              <a:rPr lang="sv-SE"/>
              <a:t>Klicka här för att ändra format på bakgrundsrubriken</a:t>
            </a:r>
          </a:p>
        </p:txBody>
      </p:sp>
      <p:sp>
        <p:nvSpPr>
          <p:cNvPr id="33798"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sv-SE"/>
              <a:t>Klicka här för att ändra format på underrubrik i bakgrunden</a:t>
            </a:r>
          </a:p>
        </p:txBody>
      </p:sp>
      <p:sp>
        <p:nvSpPr>
          <p:cNvPr id="33799" name="Rectangle 7"/>
          <p:cNvSpPr>
            <a:spLocks noGrp="1" noChangeArrowheads="1"/>
          </p:cNvSpPr>
          <p:nvPr>
            <p:ph type="dt" sz="half" idx="2"/>
          </p:nvPr>
        </p:nvSpPr>
        <p:spPr>
          <a:xfrm>
            <a:off x="3359150" y="6343650"/>
            <a:ext cx="1905000" cy="457200"/>
          </a:xfrm>
        </p:spPr>
        <p:txBody>
          <a:bodyPr/>
          <a:lstStyle>
            <a:lvl1pPr>
              <a:defRPr/>
            </a:lvl1pPr>
          </a:lstStyle>
          <a:p>
            <a:endParaRPr lang="sv-SE"/>
          </a:p>
        </p:txBody>
      </p:sp>
      <p:sp>
        <p:nvSpPr>
          <p:cNvPr id="33800" name="Rectangle 8"/>
          <p:cNvSpPr>
            <a:spLocks noGrp="1" noChangeArrowheads="1"/>
          </p:cNvSpPr>
          <p:nvPr>
            <p:ph type="ftr" sz="quarter" idx="3"/>
          </p:nvPr>
        </p:nvSpPr>
        <p:spPr>
          <a:xfrm>
            <a:off x="6019800" y="6343650"/>
            <a:ext cx="2895600" cy="457200"/>
          </a:xfrm>
        </p:spPr>
        <p:txBody>
          <a:bodyPr/>
          <a:lstStyle>
            <a:lvl1pPr>
              <a:defRPr/>
            </a:lvl1pPr>
          </a:lstStyle>
          <a:p>
            <a:endParaRPr lang="sv-SE"/>
          </a:p>
        </p:txBody>
      </p:sp>
      <p:sp>
        <p:nvSpPr>
          <p:cNvPr id="33801" name="Rectangle 9"/>
          <p:cNvSpPr>
            <a:spLocks noGrp="1" noChangeArrowheads="1"/>
          </p:cNvSpPr>
          <p:nvPr>
            <p:ph type="sldNum" sz="quarter" idx="4"/>
          </p:nvPr>
        </p:nvSpPr>
        <p:spPr>
          <a:xfrm>
            <a:off x="125413" y="6361113"/>
            <a:ext cx="1905000" cy="457200"/>
          </a:xfrm>
        </p:spPr>
        <p:txBody>
          <a:bodyPr/>
          <a:lstStyle>
            <a:lvl1pPr>
              <a:defRPr/>
            </a:lvl1pPr>
          </a:lstStyle>
          <a:p>
            <a:fld id="{C3AFCA18-B402-4581-93B4-90588F846864}" type="slidenum">
              <a:rPr lang="sv-SE"/>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C586B183-5B10-4D51-A72D-89681CE14CCC}"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96088" y="722313"/>
            <a:ext cx="2159000" cy="5334000"/>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317500" y="722313"/>
            <a:ext cx="6326188" cy="53340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3333434E-BDBE-4468-8738-A2F9A7A86268}" type="slidenum">
              <a:rPr lang="sv-SE"/>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317500" y="722313"/>
            <a:ext cx="8637588" cy="762000"/>
          </a:xfrm>
        </p:spPr>
        <p:txBody>
          <a:bodyPr/>
          <a:lstStyle/>
          <a:p>
            <a:r>
              <a:rPr lang="sv-SE" smtClean="0"/>
              <a:t>Klicka här för att ändra format</a:t>
            </a:r>
            <a:endParaRPr lang="en-US"/>
          </a:p>
        </p:txBody>
      </p:sp>
      <p:sp>
        <p:nvSpPr>
          <p:cNvPr id="3" name="Platshållare för diagram 2"/>
          <p:cNvSpPr>
            <a:spLocks noGrp="1"/>
          </p:cNvSpPr>
          <p:nvPr>
            <p:ph type="chart" idx="1"/>
          </p:nvPr>
        </p:nvSpPr>
        <p:spPr>
          <a:xfrm>
            <a:off x="328613" y="1941513"/>
            <a:ext cx="8208962" cy="4114800"/>
          </a:xfrm>
        </p:spPr>
        <p:txBody>
          <a:bodyPr/>
          <a:lstStyle/>
          <a:p>
            <a:endParaRPr lang="en-US"/>
          </a:p>
        </p:txBody>
      </p:sp>
      <p:sp>
        <p:nvSpPr>
          <p:cNvPr id="4" name="Platshållare för datum 3"/>
          <p:cNvSpPr>
            <a:spLocks noGrp="1"/>
          </p:cNvSpPr>
          <p:nvPr>
            <p:ph type="dt" sz="half" idx="10"/>
          </p:nvPr>
        </p:nvSpPr>
        <p:spPr>
          <a:xfrm>
            <a:off x="3433763" y="6343650"/>
            <a:ext cx="1905000" cy="457200"/>
          </a:xfrm>
        </p:spPr>
        <p:txBody>
          <a:bodyPr/>
          <a:lstStyle>
            <a:lvl1pPr>
              <a:defRPr/>
            </a:lvl1pPr>
          </a:lstStyle>
          <a:p>
            <a:endParaRPr lang="sv-SE"/>
          </a:p>
        </p:txBody>
      </p:sp>
      <p:sp>
        <p:nvSpPr>
          <p:cNvPr id="5" name="Platshållare för sidfot 4"/>
          <p:cNvSpPr>
            <a:spLocks noGrp="1"/>
          </p:cNvSpPr>
          <p:nvPr>
            <p:ph type="ftr" sz="quarter" idx="11"/>
          </p:nvPr>
        </p:nvSpPr>
        <p:spPr>
          <a:xfrm>
            <a:off x="6108700" y="6343650"/>
            <a:ext cx="2895600" cy="457200"/>
          </a:xfrm>
        </p:spPr>
        <p:txBody>
          <a:bodyPr/>
          <a:lstStyle>
            <a:lvl1pPr>
              <a:defRPr/>
            </a:lvl1pPr>
          </a:lstStyle>
          <a:p>
            <a:endParaRPr lang="sv-SE"/>
          </a:p>
        </p:txBody>
      </p:sp>
      <p:sp>
        <p:nvSpPr>
          <p:cNvPr id="6" name="Platshållare för bildnummer 5"/>
          <p:cNvSpPr>
            <a:spLocks noGrp="1"/>
          </p:cNvSpPr>
          <p:nvPr>
            <p:ph type="sldNum" sz="quarter" idx="12"/>
          </p:nvPr>
        </p:nvSpPr>
        <p:spPr>
          <a:xfrm>
            <a:off x="146050" y="6361113"/>
            <a:ext cx="1905000" cy="457200"/>
          </a:xfrm>
        </p:spPr>
        <p:txBody>
          <a:bodyPr/>
          <a:lstStyle>
            <a:lvl1pPr>
              <a:defRPr/>
            </a:lvl1pPr>
          </a:lstStyle>
          <a:p>
            <a:fld id="{84028158-E179-4B9A-AEF3-4F4E8139067E}" type="slidenum">
              <a:rPr lang="sv-SE"/>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7B0A7-378C-496D-9967-EEB61ECD4E3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56159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E3D66-1190-44CA-979A-7BC6021DB67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695928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2DDC9A-AF54-42EE-9DDB-357AE80406C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48026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62E304-560C-4520-8A9F-D39FE463874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74701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A71AA2B-1CA3-4E1B-8F7F-025E1828427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05761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BED3EA-EB19-4D39-8468-165F3895D36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19541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48E388-18D2-411B-ABA1-CDC8690EDF3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0530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F9351B2A-A0D6-471F-A11B-5740E99DBF0A}" type="slidenum">
              <a:rPr lang="sv-SE"/>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9A09EC-0C72-46E7-8E45-2F526479924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797774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1F63B9-7727-4F06-83ED-91DCCAAB909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20657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4CE128-3243-446D-9B25-E9F74775643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957304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1677FC-F136-4F78-AFFE-C3DCBC7AF00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551208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6A20E9-70FA-47FB-9291-5021730C0E4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21919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7B0A7-378C-496D-9967-EEB61ECD4E3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812717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E3D66-1190-44CA-979A-7BC6021DB67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260895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2DDC9A-AF54-42EE-9DDB-357AE80406C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931574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62E304-560C-4520-8A9F-D39FE463874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432500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A71AA2B-1CA3-4E1B-8F7F-025E1828427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13988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E36A4401-C038-45D4-9392-D1A3104E9857}" type="slidenum">
              <a:rPr lang="sv-SE"/>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BED3EA-EB19-4D39-8468-165F3895D36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633774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48E388-18D2-411B-ABA1-CDC8690EDF3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331853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9A09EC-0C72-46E7-8E45-2F526479924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659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1F63B9-7727-4F06-83ED-91DCCAAB909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49018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4CE128-3243-446D-9B25-E9F74775643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438084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1677FC-F136-4F78-AFFE-C3DCBC7AF00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764766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6A20E9-70FA-47FB-9291-5021730C0E4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317343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US"/>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F48F901-1CA1-456C-96C7-60DB8B7FD8F2}" type="datetimeFigureOut">
              <a:rPr lang="sv-SE">
                <a:solidFill>
                  <a:srgbClr val="000000"/>
                </a:solidFill>
              </a:rPr>
              <a:pPr>
                <a:defRPr/>
              </a:pPr>
              <a:t>2011-11-16</a:t>
            </a:fld>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099268-164D-4DC3-84B3-6FB1E6D122D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721963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E4111E0-8356-4950-A08E-35B153E9EB78}" type="datetimeFigureOut">
              <a:rPr lang="sv-SE">
                <a:solidFill>
                  <a:srgbClr val="000000"/>
                </a:solidFill>
              </a:rPr>
              <a:pPr>
                <a:defRPr/>
              </a:pPr>
              <a:t>2011-11-16</a:t>
            </a:fld>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66A152-15A1-4611-A822-CC90C4028A5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7269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79E34F85-1B33-428C-A42E-E9E3751EDBB2}" type="datetimeFigureOut">
              <a:rPr lang="sv-SE">
                <a:solidFill>
                  <a:srgbClr val="000000"/>
                </a:solidFill>
              </a:rPr>
              <a:pPr>
                <a:defRPr/>
              </a:pPr>
              <a:t>2011-11-16</a:t>
            </a:fld>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D01ECA-AFE0-459A-BD76-95FB646F1C5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02730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99B6D8B-CE0E-4BAF-9B46-32B557B7E26C}" type="slidenum">
              <a:rPr lang="sv-SE"/>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396535E-0A04-4784-8C5C-CB3B4F9BBC5C}" type="datetimeFigureOut">
              <a:rPr lang="sv-SE">
                <a:solidFill>
                  <a:srgbClr val="000000"/>
                </a:solidFill>
              </a:rPr>
              <a:pPr>
                <a:defRPr/>
              </a:pPr>
              <a:t>2011-11-16</a:t>
            </a:fld>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A540C6-9E3F-47F2-82F6-786927665A5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664794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F0BEC30-57E0-4744-BAF8-B2B724B702B2}" type="datetimeFigureOut">
              <a:rPr lang="sv-SE">
                <a:solidFill>
                  <a:srgbClr val="000000"/>
                </a:solidFill>
              </a:rPr>
              <a:pPr>
                <a:defRPr/>
              </a:pPr>
              <a:t>2011-11-16</a:t>
            </a:fld>
            <a:endParaRPr lang="sv-S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258AF9-E246-4931-938D-A1128B8BBD3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028285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9E8B100-D9CC-4814-A09E-D0034C061521}" type="datetimeFigureOut">
              <a:rPr lang="sv-SE">
                <a:solidFill>
                  <a:srgbClr val="000000"/>
                </a:solidFill>
              </a:rPr>
              <a:pPr>
                <a:defRPr/>
              </a:pPr>
              <a:t>2011-11-16</a:t>
            </a:fld>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1DC1E3-B22E-49D4-BDEA-706F3B4E65D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510053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BA2AA9-98ED-497D-B7C4-BDFC9729944C}" type="datetimeFigureOut">
              <a:rPr lang="sv-SE">
                <a:solidFill>
                  <a:srgbClr val="000000"/>
                </a:solidFill>
              </a:rPr>
              <a:pPr>
                <a:defRPr/>
              </a:pPr>
              <a:t>2011-11-16</a:t>
            </a:fld>
            <a:endParaRPr lang="sv-S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F5A898-1913-4C5D-AF57-42146916E13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60055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37D67841-F428-4795-BD0B-3FAD3CA2D46F}" type="datetimeFigureOut">
              <a:rPr lang="sv-SE">
                <a:solidFill>
                  <a:srgbClr val="000000"/>
                </a:solidFill>
              </a:rPr>
              <a:pPr>
                <a:defRPr/>
              </a:pPr>
              <a:t>2011-11-16</a:t>
            </a:fld>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7BAD0B-30C9-4A6A-BD65-503A07A7841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92717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23B64928-953F-465E-8EB7-BB4F6BCBB4C6}" type="datetimeFigureOut">
              <a:rPr lang="sv-SE">
                <a:solidFill>
                  <a:srgbClr val="000000"/>
                </a:solidFill>
              </a:rPr>
              <a:pPr>
                <a:defRPr/>
              </a:pPr>
              <a:t>2011-11-16</a:t>
            </a:fld>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DD1E0-7B8C-48CD-8FB8-6FC96F9A1AC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1339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4F2C30-8210-4FF9-900C-735EF408D03F}" type="datetimeFigureOut">
              <a:rPr lang="sv-SE">
                <a:solidFill>
                  <a:srgbClr val="000000"/>
                </a:solidFill>
              </a:rPr>
              <a:pPr>
                <a:defRPr/>
              </a:pPr>
              <a:t>2011-11-16</a:t>
            </a:fld>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FBBFDA-A4E4-4C7D-8292-DFC574AFBCC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068123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8851345-CD83-4A29-BCDA-293480E375BC}" type="datetimeFigureOut">
              <a:rPr lang="sv-SE">
                <a:solidFill>
                  <a:srgbClr val="000000"/>
                </a:solidFill>
              </a:rPr>
              <a:pPr>
                <a:defRPr/>
              </a:pPr>
              <a:t>2011-11-16</a:t>
            </a:fld>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E0F8E0-5A42-4BB4-A5B1-E79AAA356DB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229784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685800" y="609600"/>
            <a:ext cx="7772400" cy="54864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0F89572-4F19-4BBC-9380-E74F7A69099B}" type="datetimeFigureOut">
              <a:rPr lang="sv-SE">
                <a:solidFill>
                  <a:srgbClr val="000000"/>
                </a:solidFill>
              </a:rPr>
              <a:pPr>
                <a:defRPr/>
              </a:pPr>
              <a:t>2011-11-16</a:t>
            </a:fld>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65066EC-9923-4E9C-90A1-2EA833C2701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869114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44000" cy="3365500"/>
            <a:chOff x="0" y="0"/>
            <a:chExt cx="5760" cy="2120"/>
          </a:xfrm>
        </p:grpSpPr>
        <p:pic>
          <p:nvPicPr>
            <p:cNvPr id="33795" name="Picture 3" descr="ARTBANNA"/>
            <p:cNvPicPr>
              <a:picLocks noChangeAspect="1" noChangeArrowheads="1"/>
            </p:cNvPicPr>
            <p:nvPr userDrawn="1"/>
          </p:nvPicPr>
          <p:blipFill>
            <a:blip r:embed="rId2" cstate="print"/>
            <a:srcRect l="8125"/>
            <a:stretch>
              <a:fillRect/>
            </a:stretch>
          </p:blipFill>
          <p:spPr bwMode="invGray">
            <a:xfrm>
              <a:off x="0" y="0"/>
              <a:ext cx="5760" cy="576"/>
            </a:xfrm>
            <a:prstGeom prst="rect">
              <a:avLst/>
            </a:prstGeom>
            <a:noFill/>
          </p:spPr>
        </p:pic>
        <p:pic>
          <p:nvPicPr>
            <p:cNvPr id="33796" name="Picture 4" descr="Arthsepa"/>
            <p:cNvPicPr>
              <a:picLocks noChangeAspect="1" noChangeArrowheads="1"/>
            </p:cNvPicPr>
            <p:nvPr userDrawn="1"/>
          </p:nvPicPr>
          <p:blipFill>
            <a:blip r:embed="rId3" cstate="print"/>
            <a:srcRect/>
            <a:stretch>
              <a:fillRect/>
            </a:stretch>
          </p:blipFill>
          <p:spPr bwMode="auto">
            <a:xfrm>
              <a:off x="2688" y="2059"/>
              <a:ext cx="2832" cy="61"/>
            </a:xfrm>
            <a:prstGeom prst="rect">
              <a:avLst/>
            </a:prstGeom>
            <a:noFill/>
          </p:spPr>
        </p:pic>
      </p:grpSp>
      <p:sp>
        <p:nvSpPr>
          <p:cNvPr id="33797" name="Rectangle 5"/>
          <p:cNvSpPr>
            <a:spLocks noGrp="1" noChangeArrowheads="1"/>
          </p:cNvSpPr>
          <p:nvPr>
            <p:ph type="ctrTitle"/>
          </p:nvPr>
        </p:nvSpPr>
        <p:spPr>
          <a:xfrm>
            <a:off x="990600" y="1905000"/>
            <a:ext cx="7772400" cy="1143000"/>
          </a:xfrm>
        </p:spPr>
        <p:txBody>
          <a:bodyPr/>
          <a:lstStyle>
            <a:lvl1pPr algn="r">
              <a:defRPr/>
            </a:lvl1pPr>
          </a:lstStyle>
          <a:p>
            <a:r>
              <a:rPr lang="sv-SE"/>
              <a:t>Klicka här för att ändra format på bakgrundsrubriken</a:t>
            </a:r>
          </a:p>
        </p:txBody>
      </p:sp>
      <p:sp>
        <p:nvSpPr>
          <p:cNvPr id="33798"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sv-SE"/>
              <a:t>Klicka här för att ändra format på underrubrik i bakgrunden</a:t>
            </a:r>
          </a:p>
        </p:txBody>
      </p:sp>
      <p:sp>
        <p:nvSpPr>
          <p:cNvPr id="33799" name="Rectangle 7"/>
          <p:cNvSpPr>
            <a:spLocks noGrp="1" noChangeArrowheads="1"/>
          </p:cNvSpPr>
          <p:nvPr>
            <p:ph type="dt" sz="half" idx="2"/>
          </p:nvPr>
        </p:nvSpPr>
        <p:spPr>
          <a:xfrm>
            <a:off x="3359150" y="6343650"/>
            <a:ext cx="1905000" cy="457200"/>
          </a:xfrm>
        </p:spPr>
        <p:txBody>
          <a:bodyPr/>
          <a:lstStyle>
            <a:lvl1pPr>
              <a:defRPr/>
            </a:lvl1pPr>
          </a:lstStyle>
          <a:p>
            <a:endParaRPr lang="sv-SE">
              <a:solidFill>
                <a:srgbClr val="FFFFCC"/>
              </a:solidFill>
            </a:endParaRPr>
          </a:p>
        </p:txBody>
      </p:sp>
      <p:sp>
        <p:nvSpPr>
          <p:cNvPr id="33800" name="Rectangle 8"/>
          <p:cNvSpPr>
            <a:spLocks noGrp="1" noChangeArrowheads="1"/>
          </p:cNvSpPr>
          <p:nvPr>
            <p:ph type="ftr" sz="quarter" idx="3"/>
          </p:nvPr>
        </p:nvSpPr>
        <p:spPr>
          <a:xfrm>
            <a:off x="6019800" y="6343650"/>
            <a:ext cx="2895600" cy="457200"/>
          </a:xfrm>
        </p:spPr>
        <p:txBody>
          <a:bodyPr/>
          <a:lstStyle>
            <a:lvl1pPr>
              <a:defRPr/>
            </a:lvl1pPr>
          </a:lstStyle>
          <a:p>
            <a:endParaRPr lang="sv-SE">
              <a:solidFill>
                <a:srgbClr val="FFFFCC"/>
              </a:solidFill>
            </a:endParaRPr>
          </a:p>
        </p:txBody>
      </p:sp>
      <p:sp>
        <p:nvSpPr>
          <p:cNvPr id="33801" name="Rectangle 9"/>
          <p:cNvSpPr>
            <a:spLocks noGrp="1" noChangeArrowheads="1"/>
          </p:cNvSpPr>
          <p:nvPr>
            <p:ph type="sldNum" sz="quarter" idx="4"/>
          </p:nvPr>
        </p:nvSpPr>
        <p:spPr>
          <a:xfrm>
            <a:off x="125413" y="6361113"/>
            <a:ext cx="1905000" cy="457200"/>
          </a:xfrm>
        </p:spPr>
        <p:txBody>
          <a:bodyPr/>
          <a:lstStyle>
            <a:lvl1pPr>
              <a:defRPr/>
            </a:lvl1pPr>
          </a:lstStyle>
          <a:p>
            <a:fld id="{C3AFCA18-B402-4581-93B4-90588F846864}"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28942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sidfot 7"/>
          <p:cNvSpPr>
            <a:spLocks noGrp="1"/>
          </p:cNvSpPr>
          <p:nvPr>
            <p:ph type="ftr" sz="quarter" idx="11"/>
          </p:nvPr>
        </p:nvSpPr>
        <p:spPr/>
        <p:txBody>
          <a:bodyPr/>
          <a:lstStyle>
            <a:lvl1pPr>
              <a:defRPr/>
            </a:lvl1pPr>
          </a:lstStyle>
          <a:p>
            <a:endParaRPr lang="sv-SE"/>
          </a:p>
        </p:txBody>
      </p:sp>
      <p:sp>
        <p:nvSpPr>
          <p:cNvPr id="9" name="Platshållare för bildnummer 8"/>
          <p:cNvSpPr>
            <a:spLocks noGrp="1"/>
          </p:cNvSpPr>
          <p:nvPr>
            <p:ph type="sldNum" sz="quarter" idx="12"/>
          </p:nvPr>
        </p:nvSpPr>
        <p:spPr/>
        <p:txBody>
          <a:bodyPr/>
          <a:lstStyle>
            <a:lvl1pPr>
              <a:defRPr/>
            </a:lvl1pPr>
          </a:lstStyle>
          <a:p>
            <a:fld id="{1C012527-0843-4010-BA5E-1F36B01F9C93}" type="slidenum">
              <a:rPr lang="sv-SE"/>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endParaRPr lang="sv-SE">
              <a:solidFill>
                <a:srgbClr val="FFFFCC"/>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FFFFCC"/>
              </a:solidFill>
            </a:endParaRPr>
          </a:p>
        </p:txBody>
      </p:sp>
      <p:sp>
        <p:nvSpPr>
          <p:cNvPr id="6" name="Platshållare för bildnummer 5"/>
          <p:cNvSpPr>
            <a:spLocks noGrp="1"/>
          </p:cNvSpPr>
          <p:nvPr>
            <p:ph type="sldNum" sz="quarter" idx="12"/>
          </p:nvPr>
        </p:nvSpPr>
        <p:spPr/>
        <p:txBody>
          <a:bodyPr/>
          <a:lstStyle>
            <a:lvl1pPr>
              <a:defRPr/>
            </a:lvl1pPr>
          </a:lstStyle>
          <a:p>
            <a:fld id="{F9351B2A-A0D6-471F-A11B-5740E99DBF0A}"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708933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solidFill>
                <a:srgbClr val="FFFFCC"/>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FFFFCC"/>
              </a:solidFill>
            </a:endParaRPr>
          </a:p>
        </p:txBody>
      </p:sp>
      <p:sp>
        <p:nvSpPr>
          <p:cNvPr id="6" name="Platshållare för bildnummer 5"/>
          <p:cNvSpPr>
            <a:spLocks noGrp="1"/>
          </p:cNvSpPr>
          <p:nvPr>
            <p:ph type="sldNum" sz="quarter" idx="12"/>
          </p:nvPr>
        </p:nvSpPr>
        <p:spPr/>
        <p:txBody>
          <a:bodyPr/>
          <a:lstStyle>
            <a:lvl1pPr>
              <a:defRPr/>
            </a:lvl1pPr>
          </a:lstStyle>
          <a:p>
            <a:fld id="{E36A4401-C038-45D4-9392-D1A3104E9857}"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77418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4"/>
          <p:cNvSpPr>
            <a:spLocks noGrp="1"/>
          </p:cNvSpPr>
          <p:nvPr>
            <p:ph type="dt" sz="half" idx="10"/>
          </p:nvPr>
        </p:nvSpPr>
        <p:spPr/>
        <p:txBody>
          <a:bodyPr/>
          <a:lstStyle>
            <a:lvl1pPr>
              <a:defRPr/>
            </a:lvl1pPr>
          </a:lstStyle>
          <a:p>
            <a:endParaRPr lang="sv-SE">
              <a:solidFill>
                <a:srgbClr val="FFFFCC"/>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FFFFCC"/>
              </a:solidFill>
            </a:endParaRPr>
          </a:p>
        </p:txBody>
      </p:sp>
      <p:sp>
        <p:nvSpPr>
          <p:cNvPr id="7" name="Platshållare för bildnummer 6"/>
          <p:cNvSpPr>
            <a:spLocks noGrp="1"/>
          </p:cNvSpPr>
          <p:nvPr>
            <p:ph type="sldNum" sz="quarter" idx="12"/>
          </p:nvPr>
        </p:nvSpPr>
        <p:spPr/>
        <p:txBody>
          <a:bodyPr/>
          <a:lstStyle>
            <a:lvl1pPr>
              <a:defRPr/>
            </a:lvl1pPr>
          </a:lstStyle>
          <a:p>
            <a:fld id="{A99B6D8B-CE0E-4BAF-9B46-32B557B7E26C}"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2856598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6"/>
          <p:cNvSpPr>
            <a:spLocks noGrp="1"/>
          </p:cNvSpPr>
          <p:nvPr>
            <p:ph type="dt" sz="half" idx="10"/>
          </p:nvPr>
        </p:nvSpPr>
        <p:spPr/>
        <p:txBody>
          <a:bodyPr/>
          <a:lstStyle>
            <a:lvl1pPr>
              <a:defRPr/>
            </a:lvl1pPr>
          </a:lstStyle>
          <a:p>
            <a:endParaRPr lang="sv-SE">
              <a:solidFill>
                <a:srgbClr val="FFFFCC"/>
              </a:solidFill>
            </a:endParaRPr>
          </a:p>
        </p:txBody>
      </p:sp>
      <p:sp>
        <p:nvSpPr>
          <p:cNvPr id="8" name="Platshållare för sidfot 7"/>
          <p:cNvSpPr>
            <a:spLocks noGrp="1"/>
          </p:cNvSpPr>
          <p:nvPr>
            <p:ph type="ftr" sz="quarter" idx="11"/>
          </p:nvPr>
        </p:nvSpPr>
        <p:spPr/>
        <p:txBody>
          <a:bodyPr/>
          <a:lstStyle>
            <a:lvl1pPr>
              <a:defRPr/>
            </a:lvl1pPr>
          </a:lstStyle>
          <a:p>
            <a:endParaRPr lang="sv-SE">
              <a:solidFill>
                <a:srgbClr val="FFFFCC"/>
              </a:solidFill>
            </a:endParaRPr>
          </a:p>
        </p:txBody>
      </p:sp>
      <p:sp>
        <p:nvSpPr>
          <p:cNvPr id="9" name="Platshållare för bildnummer 8"/>
          <p:cNvSpPr>
            <a:spLocks noGrp="1"/>
          </p:cNvSpPr>
          <p:nvPr>
            <p:ph type="sldNum" sz="quarter" idx="12"/>
          </p:nvPr>
        </p:nvSpPr>
        <p:spPr/>
        <p:txBody>
          <a:bodyPr/>
          <a:lstStyle>
            <a:lvl1pPr>
              <a:defRPr/>
            </a:lvl1pPr>
          </a:lstStyle>
          <a:p>
            <a:fld id="{1C012527-0843-4010-BA5E-1F36B01F9C93}"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1602509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lvl1pPr>
              <a:defRPr/>
            </a:lvl1pPr>
          </a:lstStyle>
          <a:p>
            <a:endParaRPr lang="sv-SE">
              <a:solidFill>
                <a:srgbClr val="FFFFCC"/>
              </a:solidFill>
            </a:endParaRPr>
          </a:p>
        </p:txBody>
      </p:sp>
      <p:sp>
        <p:nvSpPr>
          <p:cNvPr id="4" name="Platshållare för sidfot 3"/>
          <p:cNvSpPr>
            <a:spLocks noGrp="1"/>
          </p:cNvSpPr>
          <p:nvPr>
            <p:ph type="ftr" sz="quarter" idx="11"/>
          </p:nvPr>
        </p:nvSpPr>
        <p:spPr/>
        <p:txBody>
          <a:bodyPr/>
          <a:lstStyle>
            <a:lvl1pPr>
              <a:defRPr/>
            </a:lvl1pPr>
          </a:lstStyle>
          <a:p>
            <a:endParaRPr lang="sv-SE">
              <a:solidFill>
                <a:srgbClr val="FFFFCC"/>
              </a:solidFill>
            </a:endParaRPr>
          </a:p>
        </p:txBody>
      </p:sp>
      <p:sp>
        <p:nvSpPr>
          <p:cNvPr id="5" name="Platshållare för bildnummer 4"/>
          <p:cNvSpPr>
            <a:spLocks noGrp="1"/>
          </p:cNvSpPr>
          <p:nvPr>
            <p:ph type="sldNum" sz="quarter" idx="12"/>
          </p:nvPr>
        </p:nvSpPr>
        <p:spPr/>
        <p:txBody>
          <a:bodyPr/>
          <a:lstStyle>
            <a:lvl1pPr>
              <a:defRPr/>
            </a:lvl1pPr>
          </a:lstStyle>
          <a:p>
            <a:fld id="{5375F2CE-E892-4D85-B2E0-F36AE995BA81}"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1319700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solidFill>
                <a:srgbClr val="FFFFCC"/>
              </a:solidFill>
            </a:endParaRPr>
          </a:p>
        </p:txBody>
      </p:sp>
      <p:sp>
        <p:nvSpPr>
          <p:cNvPr id="3" name="Platshållare för sidfot 2"/>
          <p:cNvSpPr>
            <a:spLocks noGrp="1"/>
          </p:cNvSpPr>
          <p:nvPr>
            <p:ph type="ftr" sz="quarter" idx="11"/>
          </p:nvPr>
        </p:nvSpPr>
        <p:spPr/>
        <p:txBody>
          <a:bodyPr/>
          <a:lstStyle>
            <a:lvl1pPr>
              <a:defRPr/>
            </a:lvl1pPr>
          </a:lstStyle>
          <a:p>
            <a:endParaRPr lang="sv-SE">
              <a:solidFill>
                <a:srgbClr val="FFFFCC"/>
              </a:solidFill>
            </a:endParaRPr>
          </a:p>
        </p:txBody>
      </p:sp>
      <p:sp>
        <p:nvSpPr>
          <p:cNvPr id="4" name="Platshållare för bildnummer 3"/>
          <p:cNvSpPr>
            <a:spLocks noGrp="1"/>
          </p:cNvSpPr>
          <p:nvPr>
            <p:ph type="sldNum" sz="quarter" idx="12"/>
          </p:nvPr>
        </p:nvSpPr>
        <p:spPr/>
        <p:txBody>
          <a:bodyPr/>
          <a:lstStyle>
            <a:lvl1pPr>
              <a:defRPr/>
            </a:lvl1pPr>
          </a:lstStyle>
          <a:p>
            <a:fld id="{D5E10C7F-70AD-4811-AC14-B3FAB10EC20D}"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1687827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FFFFCC"/>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FFFFCC"/>
              </a:solidFill>
            </a:endParaRPr>
          </a:p>
        </p:txBody>
      </p:sp>
      <p:sp>
        <p:nvSpPr>
          <p:cNvPr id="7" name="Platshållare för bildnummer 6"/>
          <p:cNvSpPr>
            <a:spLocks noGrp="1"/>
          </p:cNvSpPr>
          <p:nvPr>
            <p:ph type="sldNum" sz="quarter" idx="12"/>
          </p:nvPr>
        </p:nvSpPr>
        <p:spPr/>
        <p:txBody>
          <a:bodyPr/>
          <a:lstStyle>
            <a:lvl1pPr>
              <a:defRPr/>
            </a:lvl1pPr>
          </a:lstStyle>
          <a:p>
            <a:fld id="{A4B5EC24-409E-4229-BE14-A740AA7C8CCF}"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3819846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FFFFCC"/>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FFFFCC"/>
              </a:solidFill>
            </a:endParaRPr>
          </a:p>
        </p:txBody>
      </p:sp>
      <p:sp>
        <p:nvSpPr>
          <p:cNvPr id="7" name="Platshållare för bildnummer 6"/>
          <p:cNvSpPr>
            <a:spLocks noGrp="1"/>
          </p:cNvSpPr>
          <p:nvPr>
            <p:ph type="sldNum" sz="quarter" idx="12"/>
          </p:nvPr>
        </p:nvSpPr>
        <p:spPr/>
        <p:txBody>
          <a:bodyPr/>
          <a:lstStyle>
            <a:lvl1pPr>
              <a:defRPr/>
            </a:lvl1pPr>
          </a:lstStyle>
          <a:p>
            <a:fld id="{ECEF22F6-CA27-49FA-8709-72892E38A827}"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3759032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endParaRPr lang="sv-SE">
              <a:solidFill>
                <a:srgbClr val="FFFFCC"/>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FFFFCC"/>
              </a:solidFill>
            </a:endParaRPr>
          </a:p>
        </p:txBody>
      </p:sp>
      <p:sp>
        <p:nvSpPr>
          <p:cNvPr id="6" name="Platshållare för bildnummer 5"/>
          <p:cNvSpPr>
            <a:spLocks noGrp="1"/>
          </p:cNvSpPr>
          <p:nvPr>
            <p:ph type="sldNum" sz="quarter" idx="12"/>
          </p:nvPr>
        </p:nvSpPr>
        <p:spPr/>
        <p:txBody>
          <a:bodyPr/>
          <a:lstStyle>
            <a:lvl1pPr>
              <a:defRPr/>
            </a:lvl1pPr>
          </a:lstStyle>
          <a:p>
            <a:fld id="{C586B183-5B10-4D51-A72D-89681CE14CCC}"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2416392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96088" y="722313"/>
            <a:ext cx="2159000" cy="5334000"/>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317500" y="722313"/>
            <a:ext cx="6326188" cy="53340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3"/>
          <p:cNvSpPr>
            <a:spLocks noGrp="1"/>
          </p:cNvSpPr>
          <p:nvPr>
            <p:ph type="dt" sz="half" idx="10"/>
          </p:nvPr>
        </p:nvSpPr>
        <p:spPr/>
        <p:txBody>
          <a:bodyPr/>
          <a:lstStyle>
            <a:lvl1pPr>
              <a:defRPr/>
            </a:lvl1pPr>
          </a:lstStyle>
          <a:p>
            <a:endParaRPr lang="sv-SE">
              <a:solidFill>
                <a:srgbClr val="FFFFCC"/>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FFFFCC"/>
              </a:solidFill>
            </a:endParaRPr>
          </a:p>
        </p:txBody>
      </p:sp>
      <p:sp>
        <p:nvSpPr>
          <p:cNvPr id="6" name="Platshållare för bildnummer 5"/>
          <p:cNvSpPr>
            <a:spLocks noGrp="1"/>
          </p:cNvSpPr>
          <p:nvPr>
            <p:ph type="sldNum" sz="quarter" idx="12"/>
          </p:nvPr>
        </p:nvSpPr>
        <p:spPr/>
        <p:txBody>
          <a:bodyPr/>
          <a:lstStyle>
            <a:lvl1pPr>
              <a:defRPr/>
            </a:lvl1pPr>
          </a:lstStyle>
          <a:p>
            <a:fld id="{3333434E-BDBE-4468-8738-A2F9A7A86268}"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413352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5375F2CE-E892-4D85-B2E0-F36AE995BA81}" type="slidenum">
              <a:rPr lang="sv-SE"/>
              <a:pPr/>
              <a:t>‹#›</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317500" y="722313"/>
            <a:ext cx="8637588" cy="762000"/>
          </a:xfrm>
        </p:spPr>
        <p:txBody>
          <a:bodyPr/>
          <a:lstStyle/>
          <a:p>
            <a:r>
              <a:rPr lang="sv-SE" smtClean="0"/>
              <a:t>Klicka här för att ändra format</a:t>
            </a:r>
            <a:endParaRPr lang="en-US"/>
          </a:p>
        </p:txBody>
      </p:sp>
      <p:sp>
        <p:nvSpPr>
          <p:cNvPr id="3" name="Platshållare för diagram 2"/>
          <p:cNvSpPr>
            <a:spLocks noGrp="1"/>
          </p:cNvSpPr>
          <p:nvPr>
            <p:ph type="chart" idx="1"/>
          </p:nvPr>
        </p:nvSpPr>
        <p:spPr>
          <a:xfrm>
            <a:off x="328613" y="1941513"/>
            <a:ext cx="8208962" cy="4114800"/>
          </a:xfrm>
        </p:spPr>
        <p:txBody>
          <a:bodyPr/>
          <a:lstStyle/>
          <a:p>
            <a:endParaRPr lang="en-US"/>
          </a:p>
        </p:txBody>
      </p:sp>
      <p:sp>
        <p:nvSpPr>
          <p:cNvPr id="4" name="Platshållare för datum 3"/>
          <p:cNvSpPr>
            <a:spLocks noGrp="1"/>
          </p:cNvSpPr>
          <p:nvPr>
            <p:ph type="dt" sz="half" idx="10"/>
          </p:nvPr>
        </p:nvSpPr>
        <p:spPr>
          <a:xfrm>
            <a:off x="3433763" y="6343650"/>
            <a:ext cx="1905000" cy="457200"/>
          </a:xfrm>
        </p:spPr>
        <p:txBody>
          <a:bodyPr/>
          <a:lstStyle>
            <a:lvl1pPr>
              <a:defRPr/>
            </a:lvl1pPr>
          </a:lstStyle>
          <a:p>
            <a:endParaRPr lang="sv-SE">
              <a:solidFill>
                <a:srgbClr val="FFFFCC"/>
              </a:solidFill>
            </a:endParaRPr>
          </a:p>
        </p:txBody>
      </p:sp>
      <p:sp>
        <p:nvSpPr>
          <p:cNvPr id="5" name="Platshållare för sidfot 4"/>
          <p:cNvSpPr>
            <a:spLocks noGrp="1"/>
          </p:cNvSpPr>
          <p:nvPr>
            <p:ph type="ftr" sz="quarter" idx="11"/>
          </p:nvPr>
        </p:nvSpPr>
        <p:spPr>
          <a:xfrm>
            <a:off x="6108700" y="6343650"/>
            <a:ext cx="2895600" cy="457200"/>
          </a:xfrm>
        </p:spPr>
        <p:txBody>
          <a:bodyPr/>
          <a:lstStyle>
            <a:lvl1pPr>
              <a:defRPr/>
            </a:lvl1pPr>
          </a:lstStyle>
          <a:p>
            <a:endParaRPr lang="sv-SE">
              <a:solidFill>
                <a:srgbClr val="FFFFCC"/>
              </a:solidFill>
            </a:endParaRPr>
          </a:p>
        </p:txBody>
      </p:sp>
      <p:sp>
        <p:nvSpPr>
          <p:cNvPr id="6" name="Platshållare för bildnummer 5"/>
          <p:cNvSpPr>
            <a:spLocks noGrp="1"/>
          </p:cNvSpPr>
          <p:nvPr>
            <p:ph type="sldNum" sz="quarter" idx="12"/>
          </p:nvPr>
        </p:nvSpPr>
        <p:spPr>
          <a:xfrm>
            <a:off x="146050" y="6361113"/>
            <a:ext cx="1905000" cy="457200"/>
          </a:xfrm>
        </p:spPr>
        <p:txBody>
          <a:bodyPr/>
          <a:lstStyle>
            <a:lvl1pPr>
              <a:defRPr/>
            </a:lvl1pPr>
          </a:lstStyle>
          <a:p>
            <a:fld id="{84028158-E179-4B9A-AEF3-4F4E8139067E}"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4199933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05701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97651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58457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7313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66030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85772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3061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08597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8964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sidfot 2"/>
          <p:cNvSpPr>
            <a:spLocks noGrp="1"/>
          </p:cNvSpPr>
          <p:nvPr>
            <p:ph type="ftr" sz="quarter" idx="11"/>
          </p:nvPr>
        </p:nvSpPr>
        <p:spPr/>
        <p:txBody>
          <a:bodyPr/>
          <a:lstStyle>
            <a:lvl1pPr>
              <a:defRPr/>
            </a:lvl1pPr>
          </a:lstStyle>
          <a:p>
            <a:endParaRPr lang="sv-SE"/>
          </a:p>
        </p:txBody>
      </p:sp>
      <p:sp>
        <p:nvSpPr>
          <p:cNvPr id="4" name="Platshållare för bildnummer 3"/>
          <p:cNvSpPr>
            <a:spLocks noGrp="1"/>
          </p:cNvSpPr>
          <p:nvPr>
            <p:ph type="sldNum" sz="quarter" idx="12"/>
          </p:nvPr>
        </p:nvSpPr>
        <p:spPr/>
        <p:txBody>
          <a:bodyPr/>
          <a:lstStyle>
            <a:lvl1pPr>
              <a:defRPr/>
            </a:lvl1pPr>
          </a:lstStyle>
          <a:p>
            <a:fld id="{D5E10C7F-70AD-4811-AC14-B3FAB10EC20D}" type="slidenum">
              <a:rPr lang="sv-SE"/>
              <a:pPr/>
              <a:t>‹#›</a:t>
            </a:fld>
            <a:endParaRPr lang="sv-S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597898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8DFF1DE-8D0A-467B-AF4C-AFDCB46F9E68}" type="datetimeFigureOut">
              <a:rPr lang="sv-SE" smtClean="0">
                <a:solidFill>
                  <a:prstClr val="black">
                    <a:tint val="75000"/>
                  </a:prstClr>
                </a:solidFill>
              </a:rPr>
              <a:pPr/>
              <a:t>2011-11-16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F10FF9F7-201D-4F84-8391-1F400300803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8337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4B5EC24-409E-4229-BE14-A740AA7C8CCF}"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ECEF22F6-CA27-49FA-8709-72892E38A827}"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7938" y="1636713"/>
            <a:ext cx="9148763" cy="4618037"/>
            <a:chOff x="-5" y="1031"/>
            <a:chExt cx="5763" cy="2909"/>
          </a:xfrm>
        </p:grpSpPr>
        <p:pic>
          <p:nvPicPr>
            <p:cNvPr id="32771" name="Picture 3" descr="ARTHSEPA"/>
            <p:cNvPicPr>
              <a:picLocks noChangeAspect="1" noChangeArrowheads="1"/>
            </p:cNvPicPr>
            <p:nvPr/>
          </p:nvPicPr>
          <p:blipFill>
            <a:blip r:embed="rId14" cstate="print"/>
            <a:srcRect/>
            <a:stretch>
              <a:fillRect/>
            </a:stretch>
          </p:blipFill>
          <p:spPr bwMode="gray">
            <a:xfrm>
              <a:off x="3778" y="3893"/>
              <a:ext cx="1980" cy="47"/>
            </a:xfrm>
            <a:prstGeom prst="rect">
              <a:avLst/>
            </a:prstGeom>
            <a:noFill/>
          </p:spPr>
        </p:pic>
        <p:pic>
          <p:nvPicPr>
            <p:cNvPr id="32772" name="Picture 4" descr="Arthsepa"/>
            <p:cNvPicPr>
              <a:picLocks noChangeAspect="1" noChangeArrowheads="1"/>
            </p:cNvPicPr>
            <p:nvPr/>
          </p:nvPicPr>
          <p:blipFill>
            <a:blip r:embed="rId15" cstate="print"/>
            <a:srcRect/>
            <a:stretch>
              <a:fillRect/>
            </a:stretch>
          </p:blipFill>
          <p:spPr bwMode="auto">
            <a:xfrm>
              <a:off x="-5" y="1031"/>
              <a:ext cx="2832" cy="61"/>
            </a:xfrm>
            <a:prstGeom prst="rect">
              <a:avLst/>
            </a:prstGeom>
            <a:noFill/>
          </p:spPr>
        </p:pic>
      </p:grpSp>
      <p:sp>
        <p:nvSpPr>
          <p:cNvPr id="32773" name="Rectangle 5"/>
          <p:cNvSpPr>
            <a:spLocks noGrp="1" noChangeArrowheads="1"/>
          </p:cNvSpPr>
          <p:nvPr>
            <p:ph type="title"/>
          </p:nvPr>
        </p:nvSpPr>
        <p:spPr bwMode="auto">
          <a:xfrm>
            <a:off x="317500" y="722313"/>
            <a:ext cx="8637588"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sv-SE" smtClean="0"/>
              <a:t>Klicka här för att ändra format på bakgrundsrubriken</a:t>
            </a:r>
          </a:p>
        </p:txBody>
      </p:sp>
      <p:sp>
        <p:nvSpPr>
          <p:cNvPr id="32774"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32775"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sv-SE"/>
          </a:p>
        </p:txBody>
      </p:sp>
      <p:sp>
        <p:nvSpPr>
          <p:cNvPr id="32776"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endParaRPr lang="sv-SE"/>
          </a:p>
        </p:txBody>
      </p:sp>
      <p:sp>
        <p:nvSpPr>
          <p:cNvPr id="32777"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2400">
                <a:latin typeface="+mn-lt"/>
              </a:defRPr>
            </a:lvl1pPr>
          </a:lstStyle>
          <a:p>
            <a:fld id="{2133D304-A3D6-44C3-94A6-F882BD26F13B}" type="slidenum">
              <a:rPr lang="sv-SE"/>
              <a:pPr/>
              <a:t>‹#›</a:t>
            </a:fld>
            <a:endParaRPr lang="sv-SE"/>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l" eaLnBrk="0" hangingPunct="0">
              <a:defRPr/>
            </a:pPr>
            <a:endParaRPr lang="sv-SE">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hangingPunct="0">
              <a:defRPr/>
            </a:pPr>
            <a:endParaRPr lang="sv-S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hangingPunct="0">
              <a:defRPr/>
            </a:pPr>
            <a:fld id="{673B0405-6A93-4E3A-B76B-AC41F87A4463}" type="slidenum">
              <a:rPr lang="sv-SE">
                <a:solidFill>
                  <a:srgbClr val="000000"/>
                </a:solidFill>
              </a:rPr>
              <a:pPr eaLnBrk="0" hangingPunct="0">
                <a:defRPr/>
              </a:pPr>
              <a:t>‹#›</a:t>
            </a:fld>
            <a:endParaRPr lang="sv-SE">
              <a:solidFill>
                <a:srgbClr val="000000"/>
              </a:solidFill>
            </a:endParaRPr>
          </a:p>
        </p:txBody>
      </p:sp>
      <p:pic>
        <p:nvPicPr>
          <p:cNvPr id="1031" name="Picture 7" descr="malloh"/>
          <p:cNvPicPr>
            <a:picLocks noChangeAspect="1" noChangeArrowheads="1"/>
          </p:cNvPicPr>
          <p:nvPr/>
        </p:nvPicPr>
        <p:blipFill>
          <a:blip r:embed="rId14" cstate="print">
            <a:extLst>
              <a:ext uri="{28A0092B-C50C-407E-A947-70E740481C1C}">
                <a14:useLocalDpi xmlns:a14="http://schemas.microsoft.com/office/drawing/2010/main" val="0"/>
              </a:ext>
            </a:extLst>
          </a:blip>
          <a:srcRect l="2307"/>
          <a:stretch>
            <a:fillRect/>
          </a:stretch>
        </p:blipFill>
        <p:spPr bwMode="auto">
          <a:xfrm>
            <a:off x="-1588" y="5943600"/>
            <a:ext cx="914558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3275013" y="6148388"/>
            <a:ext cx="2590800" cy="852487"/>
          </a:xfrm>
          <a:prstGeom prst="rect">
            <a:avLst/>
          </a:prstGeom>
          <a:noFill/>
          <a:ln w="9525">
            <a:noFill/>
            <a:miter lim="800000"/>
            <a:headEnd/>
            <a:tailEnd/>
          </a:ln>
          <a:effectLst/>
        </p:spPr>
        <p:txBody>
          <a:bodyPr>
            <a:spAutoFit/>
          </a:bodyPr>
          <a:lstStyle/>
          <a:p>
            <a:pPr eaLnBrk="0" hangingPunct="0">
              <a:spcBef>
                <a:spcPct val="50000"/>
              </a:spcBef>
              <a:defRPr/>
            </a:pPr>
            <a:r>
              <a:rPr lang="sv-SE" sz="1400" b="1">
                <a:solidFill>
                  <a:srgbClr val="FFFFFF"/>
                </a:solidFill>
                <a:latin typeface="Arial" charset="0"/>
              </a:rPr>
              <a:t>www.orebro.se</a:t>
            </a:r>
          </a:p>
          <a:p>
            <a:pPr eaLnBrk="0" hangingPunct="0">
              <a:spcBef>
                <a:spcPct val="50000"/>
              </a:spcBef>
              <a:defRPr/>
            </a:pPr>
            <a:endParaRPr lang="sv-SE" sz="2400">
              <a:solidFill>
                <a:srgbClr val="000000"/>
              </a:solidFill>
              <a:latin typeface="Arial" charset="0"/>
            </a:endParaRPr>
          </a:p>
        </p:txBody>
      </p:sp>
    </p:spTree>
    <p:extLst>
      <p:ext uri="{BB962C8B-B14F-4D97-AF65-F5344CB8AC3E}">
        <p14:creationId xmlns:p14="http://schemas.microsoft.com/office/powerpoint/2010/main" val="8232322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l" eaLnBrk="0" hangingPunct="0">
              <a:defRPr/>
            </a:pPr>
            <a:endParaRPr lang="sv-SE">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hangingPunct="0">
              <a:defRPr/>
            </a:pPr>
            <a:endParaRPr lang="sv-S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hangingPunct="0">
              <a:defRPr/>
            </a:pPr>
            <a:fld id="{673B0405-6A93-4E3A-B76B-AC41F87A4463}" type="slidenum">
              <a:rPr lang="sv-SE">
                <a:solidFill>
                  <a:srgbClr val="000000"/>
                </a:solidFill>
              </a:rPr>
              <a:pPr eaLnBrk="0" hangingPunct="0">
                <a:defRPr/>
              </a:pPr>
              <a:t>‹#›</a:t>
            </a:fld>
            <a:endParaRPr lang="sv-SE">
              <a:solidFill>
                <a:srgbClr val="000000"/>
              </a:solidFill>
            </a:endParaRPr>
          </a:p>
        </p:txBody>
      </p:sp>
      <p:pic>
        <p:nvPicPr>
          <p:cNvPr id="1031" name="Picture 7" descr="malloh"/>
          <p:cNvPicPr>
            <a:picLocks noChangeAspect="1" noChangeArrowheads="1"/>
          </p:cNvPicPr>
          <p:nvPr/>
        </p:nvPicPr>
        <p:blipFill>
          <a:blip r:embed="rId14" cstate="print">
            <a:extLst>
              <a:ext uri="{28A0092B-C50C-407E-A947-70E740481C1C}">
                <a14:useLocalDpi xmlns:a14="http://schemas.microsoft.com/office/drawing/2010/main" val="0"/>
              </a:ext>
            </a:extLst>
          </a:blip>
          <a:srcRect l="2307"/>
          <a:stretch>
            <a:fillRect/>
          </a:stretch>
        </p:blipFill>
        <p:spPr bwMode="auto">
          <a:xfrm>
            <a:off x="-1588" y="5943600"/>
            <a:ext cx="914558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3275013" y="6148388"/>
            <a:ext cx="2590800" cy="852487"/>
          </a:xfrm>
          <a:prstGeom prst="rect">
            <a:avLst/>
          </a:prstGeom>
          <a:noFill/>
          <a:ln w="9525">
            <a:noFill/>
            <a:miter lim="800000"/>
            <a:headEnd/>
            <a:tailEnd/>
          </a:ln>
          <a:effectLst/>
        </p:spPr>
        <p:txBody>
          <a:bodyPr>
            <a:spAutoFit/>
          </a:bodyPr>
          <a:lstStyle/>
          <a:p>
            <a:pPr eaLnBrk="0" hangingPunct="0">
              <a:spcBef>
                <a:spcPct val="50000"/>
              </a:spcBef>
              <a:defRPr/>
            </a:pPr>
            <a:r>
              <a:rPr lang="sv-SE" sz="1400" b="1">
                <a:solidFill>
                  <a:srgbClr val="FFFFFF"/>
                </a:solidFill>
                <a:latin typeface="Arial" charset="0"/>
              </a:rPr>
              <a:t>www.orebro.se</a:t>
            </a:r>
          </a:p>
          <a:p>
            <a:pPr eaLnBrk="0" hangingPunct="0">
              <a:spcBef>
                <a:spcPct val="50000"/>
              </a:spcBef>
              <a:defRPr/>
            </a:pPr>
            <a:endParaRPr lang="sv-SE" sz="2400">
              <a:solidFill>
                <a:srgbClr val="000000"/>
              </a:solidFill>
              <a:latin typeface="Arial" charset="0"/>
            </a:endParaRPr>
          </a:p>
        </p:txBody>
      </p:sp>
    </p:spTree>
    <p:extLst>
      <p:ext uri="{BB962C8B-B14F-4D97-AF65-F5344CB8AC3E}">
        <p14:creationId xmlns:p14="http://schemas.microsoft.com/office/powerpoint/2010/main" val="27089838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34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Geneva" pitchFamily="84" charset="-128"/>
                <a:cs typeface="+mn-cs"/>
              </a:defRPr>
            </a:lvl1pPr>
          </a:lstStyle>
          <a:p>
            <a:pPr algn="l" eaLnBrk="0" hangingPunct="0">
              <a:defRPr/>
            </a:pPr>
            <a:fld id="{058AB90A-B224-4B12-B640-E942F51163A2}" type="datetimeFigureOut">
              <a:rPr lang="sv-SE">
                <a:solidFill>
                  <a:srgbClr val="000000"/>
                </a:solidFill>
                <a:latin typeface="Arial" pitchFamily="34" charset="0"/>
              </a:rPr>
              <a:pPr algn="l" eaLnBrk="0" hangingPunct="0">
                <a:defRPr/>
              </a:pPr>
              <a:t>2011-11-16</a:t>
            </a:fld>
            <a:endParaRPr lang="sv-SE">
              <a:solidFill>
                <a:srgbClr val="000000"/>
              </a:solidFill>
              <a:latin typeface="Arial" pitchFamily="34" charset="0"/>
            </a:endParaRPr>
          </a:p>
        </p:txBody>
      </p:sp>
      <p:sp>
        <p:nvSpPr>
          <p:cNvPr id="2334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Geneva" pitchFamily="84" charset="-128"/>
                <a:cs typeface="+mn-cs"/>
              </a:defRPr>
            </a:lvl1pPr>
          </a:lstStyle>
          <a:p>
            <a:pPr eaLnBrk="0" hangingPunct="0">
              <a:defRPr/>
            </a:pPr>
            <a:endParaRPr lang="sv-SE">
              <a:solidFill>
                <a:srgbClr val="000000"/>
              </a:solidFill>
              <a:latin typeface="Arial" pitchFamily="34" charset="0"/>
            </a:endParaRPr>
          </a:p>
        </p:txBody>
      </p:sp>
      <p:sp>
        <p:nvSpPr>
          <p:cNvPr id="233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Geneva" pitchFamily="84" charset="-128"/>
                <a:cs typeface="+mn-cs"/>
              </a:defRPr>
            </a:lvl1pPr>
          </a:lstStyle>
          <a:p>
            <a:pPr eaLnBrk="0" hangingPunct="0">
              <a:defRPr/>
            </a:pPr>
            <a:fld id="{265F4F02-40A2-4F63-9F5D-389114362C55}" type="slidenum">
              <a:rPr lang="sv-SE">
                <a:solidFill>
                  <a:srgbClr val="000000"/>
                </a:solidFill>
                <a:latin typeface="Arial" pitchFamily="34" charset="0"/>
              </a:rPr>
              <a:pPr eaLnBrk="0" hangingPunct="0">
                <a:defRPr/>
              </a:pPr>
              <a:t>‹#›</a:t>
            </a:fld>
            <a:endParaRPr lang="sv-SE">
              <a:solidFill>
                <a:srgbClr val="000000"/>
              </a:solidFill>
              <a:latin typeface="Arial" pitchFamily="34" charset="0"/>
            </a:endParaRPr>
          </a:p>
        </p:txBody>
      </p:sp>
      <p:sp>
        <p:nvSpPr>
          <p:cNvPr id="692229" name="Text Box 5"/>
          <p:cNvSpPr txBox="1">
            <a:spLocks noChangeArrowheads="1"/>
          </p:cNvSpPr>
          <p:nvPr userDrawn="1"/>
        </p:nvSpPr>
        <p:spPr bwMode="auto">
          <a:xfrm>
            <a:off x="8061325" y="1222375"/>
            <a:ext cx="533400" cy="228600"/>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sv-SE" sz="1500">
                <a:solidFill>
                  <a:srgbClr val="97A09A"/>
                </a:solidFill>
                <a:latin typeface="Times New Roman" pitchFamily="18" charset="0"/>
              </a:rPr>
              <a:t>[</a:t>
            </a:r>
            <a:fld id="{F13DA274-C985-4F29-ACD5-252180FB767F}" type="slidenum">
              <a:rPr lang="sv-SE" sz="1500">
                <a:solidFill>
                  <a:srgbClr val="97A09A"/>
                </a:solidFill>
                <a:latin typeface="Times New Roman" pitchFamily="18" charset="0"/>
              </a:rPr>
              <a:pPr eaLnBrk="0" hangingPunct="0">
                <a:spcBef>
                  <a:spcPct val="50000"/>
                </a:spcBef>
                <a:defRPr/>
              </a:pPr>
              <a:t>‹#›</a:t>
            </a:fld>
            <a:r>
              <a:rPr lang="sv-SE" sz="1500">
                <a:solidFill>
                  <a:srgbClr val="97A09A"/>
                </a:solidFill>
                <a:latin typeface="Times New Roman" pitchFamily="18" charset="0"/>
              </a:rPr>
              <a:t>]</a:t>
            </a:r>
          </a:p>
        </p:txBody>
      </p:sp>
    </p:spTree>
    <p:extLst>
      <p:ext uri="{BB962C8B-B14F-4D97-AF65-F5344CB8AC3E}">
        <p14:creationId xmlns:p14="http://schemas.microsoft.com/office/powerpoint/2010/main" val="37056772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Geneva" pitchFamily="34" charset="0"/>
        </a:defRPr>
      </a:lvl1pPr>
      <a:lvl2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2pPr>
      <a:lvl3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3pPr>
      <a:lvl4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4pPr>
      <a:lvl5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5pPr>
      <a:lvl6pPr marL="457200" algn="ctr" rtl="0" fontAlgn="base">
        <a:spcBef>
          <a:spcPct val="0"/>
        </a:spcBef>
        <a:spcAft>
          <a:spcPct val="0"/>
        </a:spcAft>
        <a:defRPr sz="4400">
          <a:solidFill>
            <a:schemeClr val="tx2"/>
          </a:solidFill>
          <a:latin typeface="Arial" pitchFamily="34" charset="0"/>
          <a:ea typeface="Geneva" pitchFamily="84" charset="-128"/>
        </a:defRPr>
      </a:lvl6pPr>
      <a:lvl7pPr marL="914400" algn="ctr" rtl="0" fontAlgn="base">
        <a:spcBef>
          <a:spcPct val="0"/>
        </a:spcBef>
        <a:spcAft>
          <a:spcPct val="0"/>
        </a:spcAft>
        <a:defRPr sz="4400">
          <a:solidFill>
            <a:schemeClr val="tx2"/>
          </a:solidFill>
          <a:latin typeface="Arial" pitchFamily="34" charset="0"/>
          <a:ea typeface="Geneva" pitchFamily="84" charset="-128"/>
        </a:defRPr>
      </a:lvl7pPr>
      <a:lvl8pPr marL="1371600" algn="ctr" rtl="0" fontAlgn="base">
        <a:spcBef>
          <a:spcPct val="0"/>
        </a:spcBef>
        <a:spcAft>
          <a:spcPct val="0"/>
        </a:spcAft>
        <a:defRPr sz="4400">
          <a:solidFill>
            <a:schemeClr val="tx2"/>
          </a:solidFill>
          <a:latin typeface="Arial" pitchFamily="34" charset="0"/>
          <a:ea typeface="Geneva" pitchFamily="84" charset="-128"/>
        </a:defRPr>
      </a:lvl8pPr>
      <a:lvl9pPr marL="1828800" algn="ctr" rtl="0" fontAlgn="base">
        <a:spcBef>
          <a:spcPct val="0"/>
        </a:spcBef>
        <a:spcAft>
          <a:spcPct val="0"/>
        </a:spcAft>
        <a:defRPr sz="4400">
          <a:solidFill>
            <a:schemeClr val="tx2"/>
          </a:solidFill>
          <a:latin typeface="Arial" pitchFamily="34" charset="0"/>
          <a:ea typeface="Geneva"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pitchFamily="34"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pitchFamily="34"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pitchFamily="34"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pitchFamily="34"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7938" y="1636713"/>
            <a:ext cx="9148763" cy="4618037"/>
            <a:chOff x="-5" y="1031"/>
            <a:chExt cx="5763" cy="2909"/>
          </a:xfrm>
        </p:grpSpPr>
        <p:pic>
          <p:nvPicPr>
            <p:cNvPr id="32771" name="Picture 3" descr="ARTHSEPA"/>
            <p:cNvPicPr>
              <a:picLocks noChangeAspect="1" noChangeArrowheads="1"/>
            </p:cNvPicPr>
            <p:nvPr/>
          </p:nvPicPr>
          <p:blipFill>
            <a:blip r:embed="rId14" cstate="print"/>
            <a:srcRect/>
            <a:stretch>
              <a:fillRect/>
            </a:stretch>
          </p:blipFill>
          <p:spPr bwMode="gray">
            <a:xfrm>
              <a:off x="3778" y="3893"/>
              <a:ext cx="1980" cy="47"/>
            </a:xfrm>
            <a:prstGeom prst="rect">
              <a:avLst/>
            </a:prstGeom>
            <a:noFill/>
          </p:spPr>
        </p:pic>
        <p:pic>
          <p:nvPicPr>
            <p:cNvPr id="32772" name="Picture 4" descr="Arthsepa"/>
            <p:cNvPicPr>
              <a:picLocks noChangeAspect="1" noChangeArrowheads="1"/>
            </p:cNvPicPr>
            <p:nvPr/>
          </p:nvPicPr>
          <p:blipFill>
            <a:blip r:embed="rId15" cstate="print"/>
            <a:srcRect/>
            <a:stretch>
              <a:fillRect/>
            </a:stretch>
          </p:blipFill>
          <p:spPr bwMode="auto">
            <a:xfrm>
              <a:off x="-5" y="1031"/>
              <a:ext cx="2832" cy="61"/>
            </a:xfrm>
            <a:prstGeom prst="rect">
              <a:avLst/>
            </a:prstGeom>
            <a:noFill/>
          </p:spPr>
        </p:pic>
      </p:grpSp>
      <p:sp>
        <p:nvSpPr>
          <p:cNvPr id="32773" name="Rectangle 5"/>
          <p:cNvSpPr>
            <a:spLocks noGrp="1" noChangeArrowheads="1"/>
          </p:cNvSpPr>
          <p:nvPr>
            <p:ph type="title"/>
          </p:nvPr>
        </p:nvSpPr>
        <p:spPr bwMode="auto">
          <a:xfrm>
            <a:off x="317500" y="722313"/>
            <a:ext cx="8637588"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sv-SE" smtClean="0"/>
              <a:t>Klicka här för att ändra format på bakgrundsrubriken</a:t>
            </a:r>
          </a:p>
        </p:txBody>
      </p:sp>
      <p:sp>
        <p:nvSpPr>
          <p:cNvPr id="32774"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32775"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sv-SE">
              <a:solidFill>
                <a:srgbClr val="FFFFCC"/>
              </a:solidFill>
            </a:endParaRPr>
          </a:p>
        </p:txBody>
      </p:sp>
      <p:sp>
        <p:nvSpPr>
          <p:cNvPr id="32776"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endParaRPr lang="sv-SE">
              <a:solidFill>
                <a:srgbClr val="FFFFCC"/>
              </a:solidFill>
            </a:endParaRPr>
          </a:p>
        </p:txBody>
      </p:sp>
      <p:sp>
        <p:nvSpPr>
          <p:cNvPr id="32777"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2400">
                <a:latin typeface="+mn-lt"/>
              </a:defRPr>
            </a:lvl1pPr>
          </a:lstStyle>
          <a:p>
            <a:fld id="{2133D304-A3D6-44C3-94A6-F882BD26F13B}" type="slidenum">
              <a:rPr lang="sv-SE">
                <a:solidFill>
                  <a:srgbClr val="FFFFCC"/>
                </a:solidFill>
              </a:rPr>
              <a:pPr/>
              <a:t>‹#›</a:t>
            </a:fld>
            <a:endParaRPr lang="sv-SE">
              <a:solidFill>
                <a:srgbClr val="FFFFCC"/>
              </a:solidFill>
            </a:endParaRPr>
          </a:p>
        </p:txBody>
      </p:sp>
    </p:spTree>
    <p:extLst>
      <p:ext uri="{BB962C8B-B14F-4D97-AF65-F5344CB8AC3E}">
        <p14:creationId xmlns:p14="http://schemas.microsoft.com/office/powerpoint/2010/main" val="2400460756"/>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8DFF1DE-8D0A-467B-AF4C-AFDCB46F9E68}" type="datetimeFigureOut">
              <a:rPr lang="sv-SE" smtClean="0">
                <a:solidFill>
                  <a:prstClr val="black">
                    <a:tint val="75000"/>
                  </a:prstClr>
                </a:solidFill>
                <a:latin typeface="Calibri"/>
              </a:rPr>
              <a:pPr fontAlgn="auto">
                <a:spcBef>
                  <a:spcPts val="0"/>
                </a:spcBef>
                <a:spcAft>
                  <a:spcPts val="0"/>
                </a:spcAft>
              </a:pPr>
              <a:t>2011-11-16</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10FF9F7-201D-4F84-8391-1F4003008037}" type="slidenum">
              <a:rPr lang="sv-SE" smtClean="0">
                <a:solidFill>
                  <a:prstClr val="black">
                    <a:tint val="75000"/>
                  </a:prstClr>
                </a:solidFill>
                <a:latin typeface="Calibri"/>
              </a:rPr>
              <a:pPr fontAlgn="auto">
                <a:spcBef>
                  <a:spcPts val="0"/>
                </a:spcBef>
                <a:spcAft>
                  <a:spcPts val="0"/>
                </a:spcAft>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11460418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t="14770" b="14709"/>
          <a:stretch/>
        </p:blipFill>
        <p:spPr>
          <a:xfrm>
            <a:off x="-36512" y="699232"/>
            <a:ext cx="9179496" cy="3509866"/>
          </a:xfrm>
          <a:prstGeom prst="rect">
            <a:avLst/>
          </a:prstGeom>
        </p:spPr>
      </p:pic>
      <p:sp>
        <p:nvSpPr>
          <p:cNvPr id="2" name="Rubrik 1"/>
          <p:cNvSpPr>
            <a:spLocks noGrp="1"/>
          </p:cNvSpPr>
          <p:nvPr>
            <p:ph type="ctrTitle"/>
          </p:nvPr>
        </p:nvSpPr>
        <p:spPr>
          <a:xfrm>
            <a:off x="611560" y="2669644"/>
            <a:ext cx="7772400" cy="1152128"/>
          </a:xfrm>
        </p:spPr>
        <p:txBody>
          <a:bodyPr>
            <a:normAutofit fontScale="90000"/>
          </a:bodyPr>
          <a:lstStyle/>
          <a:p>
            <a:r>
              <a:rPr lang="sv-SE" dirty="0" smtClean="0"/>
              <a:t/>
            </a:r>
            <a:br>
              <a:rPr lang="sv-SE" dirty="0" smtClean="0"/>
            </a:b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1390"/>
            <a:ext cx="9180512" cy="780622"/>
          </a:xfrm>
          <a:prstGeom prst="rect">
            <a:avLst/>
          </a:prstGeom>
        </p:spPr>
      </p:pic>
      <p:pic>
        <p:nvPicPr>
          <p:cNvPr id="12" name="Bildobjekt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563126"/>
            <a:ext cx="7560840" cy="2251137"/>
          </a:xfrm>
          <a:prstGeom prst="rect">
            <a:avLst/>
          </a:prstGeom>
        </p:spPr>
      </p:pic>
      <p:sp>
        <p:nvSpPr>
          <p:cNvPr id="14" name="textruta 13"/>
          <p:cNvSpPr txBox="1"/>
          <p:nvPr/>
        </p:nvSpPr>
        <p:spPr>
          <a:xfrm>
            <a:off x="-47228" y="4123199"/>
            <a:ext cx="9216008" cy="646331"/>
          </a:xfrm>
          <a:prstGeom prst="rect">
            <a:avLst/>
          </a:prstGeom>
          <a:noFill/>
        </p:spPr>
        <p:txBody>
          <a:bodyPr wrap="square" rtlCol="0">
            <a:spAutoFit/>
          </a:bodyPr>
          <a:lstStyle/>
          <a:p>
            <a:pPr fontAlgn="auto">
              <a:spcBef>
                <a:spcPts val="0"/>
              </a:spcBef>
              <a:spcAft>
                <a:spcPts val="0"/>
              </a:spcAft>
            </a:pPr>
            <a:r>
              <a:rPr lang="sv-SE" sz="3600" b="1" dirty="0" smtClean="0">
                <a:solidFill>
                  <a:prstClr val="black"/>
                </a:solidFill>
                <a:latin typeface="Calibri"/>
              </a:rPr>
              <a:t>Välkomna till Förebygg.nu 2011</a:t>
            </a:r>
            <a:endParaRPr lang="sv-SE" sz="3600" b="1" dirty="0">
              <a:solidFill>
                <a:prstClr val="black"/>
              </a:solidFill>
              <a:latin typeface="Calibri"/>
            </a:endParaRPr>
          </a:p>
        </p:txBody>
      </p:sp>
    </p:spTree>
    <p:extLst>
      <p:ext uri="{BB962C8B-B14F-4D97-AF65-F5344CB8AC3E}">
        <p14:creationId xmlns:p14="http://schemas.microsoft.com/office/powerpoint/2010/main" val="256128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500" y="1484784"/>
            <a:ext cx="8637588" cy="3477875"/>
          </a:xfrm>
        </p:spPr>
        <p:txBody>
          <a:bodyPr/>
          <a:lstStyle/>
          <a:p>
            <a:r>
              <a:rPr lang="sv-SE" dirty="0" smtClean="0"/>
              <a:t>Mot bakgrund av detta kan man förvänta sig att skolor har genomtänkta strategier för att skapa bärande relationer till föräldrar</a:t>
            </a:r>
            <a:endParaRPr lang="sv-SE" dirty="0"/>
          </a:p>
        </p:txBody>
      </p:sp>
    </p:spTree>
    <p:extLst>
      <p:ext uri="{BB962C8B-B14F-4D97-AF65-F5344CB8AC3E}">
        <p14:creationId xmlns:p14="http://schemas.microsoft.com/office/powerpoint/2010/main" val="351192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Är det så?</a:t>
            </a:r>
            <a:endParaRPr lang="sv-SE" dirty="0"/>
          </a:p>
        </p:txBody>
      </p:sp>
      <p:sp>
        <p:nvSpPr>
          <p:cNvPr id="4" name="textruta 3"/>
          <p:cNvSpPr txBox="1"/>
          <p:nvPr/>
        </p:nvSpPr>
        <p:spPr>
          <a:xfrm>
            <a:off x="1285852" y="4226960"/>
            <a:ext cx="649537" cy="369332"/>
          </a:xfrm>
          <a:prstGeom prst="rect">
            <a:avLst/>
          </a:prstGeom>
          <a:noFill/>
        </p:spPr>
        <p:txBody>
          <a:bodyPr wrap="none" rtlCol="0">
            <a:spAutoFit/>
          </a:bodyPr>
          <a:lstStyle/>
          <a:p>
            <a:r>
              <a:rPr lang="sv-SE" dirty="0" smtClean="0"/>
              <a:t>dålig</a:t>
            </a:r>
            <a:endParaRPr lang="sv-SE" dirty="0"/>
          </a:p>
        </p:txBody>
      </p:sp>
      <p:sp>
        <p:nvSpPr>
          <p:cNvPr id="5" name="textruta 4"/>
          <p:cNvSpPr txBox="1"/>
          <p:nvPr/>
        </p:nvSpPr>
        <p:spPr>
          <a:xfrm>
            <a:off x="7500958" y="4143380"/>
            <a:ext cx="498855" cy="369332"/>
          </a:xfrm>
          <a:prstGeom prst="rect">
            <a:avLst/>
          </a:prstGeom>
          <a:noFill/>
        </p:spPr>
        <p:txBody>
          <a:bodyPr wrap="none" rtlCol="0">
            <a:spAutoFit/>
          </a:bodyPr>
          <a:lstStyle/>
          <a:p>
            <a:r>
              <a:rPr lang="sv-SE" dirty="0" smtClean="0"/>
              <a:t>bra</a:t>
            </a:r>
            <a:endParaRPr lang="sv-SE" dirty="0"/>
          </a:p>
        </p:txBody>
      </p:sp>
      <p:grpSp>
        <p:nvGrpSpPr>
          <p:cNvPr id="3" name="Grupp 2"/>
          <p:cNvGrpSpPr/>
          <p:nvPr/>
        </p:nvGrpSpPr>
        <p:grpSpPr>
          <a:xfrm>
            <a:off x="917391" y="3068960"/>
            <a:ext cx="7449476" cy="2304255"/>
            <a:chOff x="917391" y="3068960"/>
            <a:chExt cx="7449476" cy="2304255"/>
          </a:xfrm>
        </p:grpSpPr>
        <p:sp>
          <p:nvSpPr>
            <p:cNvPr id="7" name="Rektangel 6"/>
            <p:cNvSpPr/>
            <p:nvPr/>
          </p:nvSpPr>
          <p:spPr>
            <a:xfrm rot="10800000">
              <a:off x="1357290" y="4658835"/>
              <a:ext cx="6643734" cy="714380"/>
            </a:xfrm>
            <a:prstGeom prst="rect">
              <a:avLst/>
            </a:prstGeom>
            <a:gradFill flip="none" rotWithShape="1">
              <a:gsLst>
                <a:gs pos="0">
                  <a:srgbClr val="FF0000"/>
                </a:gs>
                <a:gs pos="25000">
                  <a:srgbClr val="FF6633"/>
                </a:gs>
                <a:gs pos="50000">
                  <a:srgbClr val="FFFF00"/>
                </a:gs>
                <a:gs pos="75000">
                  <a:srgbClr val="01A78F"/>
                </a:gs>
                <a:gs pos="100000">
                  <a:srgbClr val="3366FF"/>
                </a:gs>
              </a:gsLst>
              <a:lin ang="90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917391" y="3068960"/>
              <a:ext cx="7449476" cy="646331"/>
            </a:xfrm>
            <a:prstGeom prst="rect">
              <a:avLst/>
            </a:prstGeom>
            <a:noFill/>
          </p:spPr>
          <p:txBody>
            <a:bodyPr wrap="none" rtlCol="0">
              <a:spAutoFit/>
            </a:bodyPr>
            <a:lstStyle/>
            <a:p>
              <a:r>
                <a:rPr lang="sv-SE" sz="3600" dirty="0" smtClean="0"/>
                <a:t>Spridning i kvalitet på skolans ordinarie föräldramöten</a:t>
              </a:r>
              <a:endParaRPr lang="sv-SE" sz="3600" dirty="0"/>
            </a:p>
          </p:txBody>
        </p:sp>
      </p:grpSp>
    </p:spTree>
    <p:extLst>
      <p:ext uri="{BB962C8B-B14F-4D97-AF65-F5344CB8AC3E}">
        <p14:creationId xmlns:p14="http://schemas.microsoft.com/office/powerpoint/2010/main" val="7567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8114" name="Picture 2" descr="http://micco.se/wp-content/uploads/2011/04/Calvin_Hobbes_Bad_Busin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 y="2996952"/>
            <a:ext cx="914399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1"/>
          <p:cNvSpPr txBox="1">
            <a:spLocks/>
          </p:cNvSpPr>
          <p:nvPr/>
        </p:nvSpPr>
        <p:spPr>
          <a:xfrm>
            <a:off x="181023" y="121830"/>
            <a:ext cx="8637588" cy="76944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Geneva" pitchFamily="34" charset="0"/>
              </a:defRPr>
            </a:lvl1pPr>
            <a:lvl2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2pPr>
            <a:lvl3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3pPr>
            <a:lvl4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4pPr>
            <a:lvl5pPr algn="ctr" rtl="0" eaLnBrk="0" fontAlgn="base" hangingPunct="0">
              <a:spcBef>
                <a:spcPct val="0"/>
              </a:spcBef>
              <a:spcAft>
                <a:spcPct val="0"/>
              </a:spcAft>
              <a:defRPr sz="4400">
                <a:solidFill>
                  <a:schemeClr val="tx2"/>
                </a:solidFill>
                <a:latin typeface="Arial" pitchFamily="34" charset="0"/>
                <a:ea typeface="Geneva" pitchFamily="84" charset="-128"/>
                <a:cs typeface="Geneva" pitchFamily="34" charset="0"/>
              </a:defRPr>
            </a:lvl5pPr>
            <a:lvl6pPr marL="457200" algn="ctr" rtl="0" fontAlgn="base">
              <a:spcBef>
                <a:spcPct val="0"/>
              </a:spcBef>
              <a:spcAft>
                <a:spcPct val="0"/>
              </a:spcAft>
              <a:defRPr sz="4400">
                <a:solidFill>
                  <a:schemeClr val="tx2"/>
                </a:solidFill>
                <a:latin typeface="Arial" pitchFamily="34" charset="0"/>
                <a:ea typeface="Geneva" pitchFamily="84" charset="-128"/>
              </a:defRPr>
            </a:lvl6pPr>
            <a:lvl7pPr marL="914400" algn="ctr" rtl="0" fontAlgn="base">
              <a:spcBef>
                <a:spcPct val="0"/>
              </a:spcBef>
              <a:spcAft>
                <a:spcPct val="0"/>
              </a:spcAft>
              <a:defRPr sz="4400">
                <a:solidFill>
                  <a:schemeClr val="tx2"/>
                </a:solidFill>
                <a:latin typeface="Arial" pitchFamily="34" charset="0"/>
                <a:ea typeface="Geneva" pitchFamily="84" charset="-128"/>
              </a:defRPr>
            </a:lvl7pPr>
            <a:lvl8pPr marL="1371600" algn="ctr" rtl="0" fontAlgn="base">
              <a:spcBef>
                <a:spcPct val="0"/>
              </a:spcBef>
              <a:spcAft>
                <a:spcPct val="0"/>
              </a:spcAft>
              <a:defRPr sz="4400">
                <a:solidFill>
                  <a:schemeClr val="tx2"/>
                </a:solidFill>
                <a:latin typeface="Arial" pitchFamily="34" charset="0"/>
                <a:ea typeface="Geneva" pitchFamily="84" charset="-128"/>
              </a:defRPr>
            </a:lvl8pPr>
            <a:lvl9pPr marL="1828800" algn="ctr" rtl="0" fontAlgn="base">
              <a:spcBef>
                <a:spcPct val="0"/>
              </a:spcBef>
              <a:spcAft>
                <a:spcPct val="0"/>
              </a:spcAft>
              <a:defRPr sz="4400">
                <a:solidFill>
                  <a:schemeClr val="tx2"/>
                </a:solidFill>
                <a:latin typeface="Arial" pitchFamily="34" charset="0"/>
                <a:ea typeface="Geneva" pitchFamily="84" charset="-128"/>
              </a:defRPr>
            </a:lvl9pPr>
          </a:lstStyle>
          <a:p>
            <a:r>
              <a:rPr lang="sv-SE" dirty="0" err="1" smtClean="0">
                <a:solidFill>
                  <a:srgbClr val="FFC000"/>
                </a:solidFill>
              </a:rPr>
              <a:t>Forskningasperspektiv</a:t>
            </a:r>
            <a:r>
              <a:rPr lang="sv-SE" dirty="0" smtClean="0">
                <a:solidFill>
                  <a:srgbClr val="FFC000"/>
                </a:solidFill>
              </a:rPr>
              <a:t>: meningsfulla föräldramöten borde premieras av alla seriösa skolledare</a:t>
            </a:r>
            <a:endParaRPr lang="sv-SE" dirty="0">
              <a:solidFill>
                <a:srgbClr val="FFC000"/>
              </a:solidFill>
            </a:endParaRPr>
          </a:p>
        </p:txBody>
      </p:sp>
    </p:spTree>
    <p:extLst>
      <p:ext uri="{BB962C8B-B14F-4D97-AF65-F5344CB8AC3E}">
        <p14:creationId xmlns:p14="http://schemas.microsoft.com/office/powerpoint/2010/main" val="877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fade">
                                      <p:cBhvr>
                                        <p:cTn id="7" dur="500"/>
                                        <p:tgtEl>
                                          <p:spTgt spid="21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2780928"/>
            <a:ext cx="7135688" cy="1826363"/>
          </a:xfrm>
        </p:spPr>
        <p:txBody>
          <a:bodyPr>
            <a:normAutofit/>
          </a:bodyPr>
          <a:lstStyle/>
          <a:p>
            <a:r>
              <a:rPr lang="sv-SE" sz="4000" b="0" dirty="0" smtClean="0">
                <a:solidFill>
                  <a:srgbClr val="FFC000"/>
                </a:solidFill>
                <a:effectLst/>
              </a:rPr>
              <a:t>Föräldraengagemang avtar över tid</a:t>
            </a:r>
            <a:endParaRPr lang="sv-SE" sz="4000" b="0" dirty="0">
              <a:solidFill>
                <a:srgbClr val="FFC000"/>
              </a:solidFill>
              <a:effectLst/>
            </a:endParaRPr>
          </a:p>
        </p:txBody>
      </p:sp>
    </p:spTree>
    <p:extLst>
      <p:ext uri="{BB962C8B-B14F-4D97-AF65-F5344CB8AC3E}">
        <p14:creationId xmlns:p14="http://schemas.microsoft.com/office/powerpoint/2010/main" val="3749942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0" y="1463675"/>
          <a:ext cx="9144000" cy="5132388"/>
        </p:xfrm>
        <a:graphic>
          <a:graphicData uri="http://schemas.openxmlformats.org/drawingml/2006/chart">
            <c:chart xmlns:c="http://schemas.openxmlformats.org/drawingml/2006/chart" xmlns:r="http://schemas.openxmlformats.org/officeDocument/2006/relationships" r:id="rId2"/>
          </a:graphicData>
        </a:graphic>
      </p:graphicFrame>
      <p:sp>
        <p:nvSpPr>
          <p:cNvPr id="423939" name="Text Box 3"/>
          <p:cNvSpPr txBox="1">
            <a:spLocks noChangeArrowheads="1"/>
          </p:cNvSpPr>
          <p:nvPr/>
        </p:nvSpPr>
        <p:spPr bwMode="auto">
          <a:xfrm>
            <a:off x="762000" y="228600"/>
            <a:ext cx="7467600" cy="822325"/>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rPr>
              <a:t>Hur ofta ber dina föräldrar dig att berätta om sånt som hänt en vanlig skoldag? </a:t>
            </a:r>
            <a:r>
              <a:rPr lang="sv-SE" sz="2400">
                <a:solidFill>
                  <a:srgbClr val="FF7C23"/>
                </a:solidFill>
                <a:latin typeface="Tahoma" pitchFamily="34" charset="0"/>
              </a:rPr>
              <a:t>(Ofta eller mycket ofta)</a:t>
            </a:r>
          </a:p>
        </p:txBody>
      </p:sp>
      <p:sp>
        <p:nvSpPr>
          <p:cNvPr id="423940" name="Text Box 4"/>
          <p:cNvSpPr txBox="1">
            <a:spLocks noChangeArrowheads="1"/>
          </p:cNvSpPr>
          <p:nvPr/>
        </p:nvSpPr>
        <p:spPr bwMode="auto">
          <a:xfrm>
            <a:off x="365125" y="3394075"/>
            <a:ext cx="488950" cy="457200"/>
          </a:xfrm>
          <a:prstGeom prst="rect">
            <a:avLst/>
          </a:prstGeom>
          <a:noFill/>
          <a:ln w="9525">
            <a:noFill/>
            <a:miter lim="800000"/>
            <a:headEnd/>
            <a:tailEnd/>
          </a:ln>
          <a:effectLst/>
        </p:spPr>
        <p:txBody>
          <a:bodyPr wrap="none">
            <a:spAutoFit/>
          </a:bodyPr>
          <a:lstStyle/>
          <a:p>
            <a:r>
              <a:rPr lang="sv-SE" sz="2400" b="1">
                <a:latin typeface="Times New Roman" pitchFamily="18" charset="0"/>
              </a:rPr>
              <a:t>%</a:t>
            </a:r>
          </a:p>
        </p:txBody>
      </p:sp>
      <p:sp>
        <p:nvSpPr>
          <p:cNvPr id="423941" name="Text Box 5"/>
          <p:cNvSpPr txBox="1">
            <a:spLocks noChangeArrowheads="1"/>
          </p:cNvSpPr>
          <p:nvPr/>
        </p:nvSpPr>
        <p:spPr bwMode="auto">
          <a:xfrm>
            <a:off x="3581400" y="6394450"/>
            <a:ext cx="2286000" cy="457200"/>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rPr>
              <a:t>Barnens ålder</a:t>
            </a:r>
          </a:p>
        </p:txBody>
      </p:sp>
    </p:spTree>
    <p:extLst>
      <p:ext uri="{BB962C8B-B14F-4D97-AF65-F5344CB8AC3E}">
        <p14:creationId xmlns:p14="http://schemas.microsoft.com/office/powerpoint/2010/main" val="2130601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0" y="1463675"/>
          <a:ext cx="9144000" cy="5132388"/>
        </p:xfrm>
        <a:graphic>
          <a:graphicData uri="http://schemas.openxmlformats.org/drawingml/2006/chart">
            <c:chart xmlns:c="http://schemas.openxmlformats.org/drawingml/2006/chart" xmlns:r="http://schemas.openxmlformats.org/officeDocument/2006/relationships" r:id="rId2"/>
          </a:graphicData>
        </a:graphic>
      </p:graphicFrame>
      <p:sp>
        <p:nvSpPr>
          <p:cNvPr id="424963" name="Text Box 3"/>
          <p:cNvSpPr txBox="1">
            <a:spLocks noChangeArrowheads="1"/>
          </p:cNvSpPr>
          <p:nvPr/>
        </p:nvSpPr>
        <p:spPr bwMode="auto">
          <a:xfrm>
            <a:off x="533400" y="304800"/>
            <a:ext cx="8458200" cy="822325"/>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cs typeface="Arial" charset="0"/>
              </a:rPr>
              <a:t>Hur ofta ber du dina barn berätta om vad som hänt en vanlig skoldag? </a:t>
            </a:r>
            <a:r>
              <a:rPr lang="sv-SE" sz="2400">
                <a:solidFill>
                  <a:srgbClr val="FF7C23"/>
                </a:solidFill>
                <a:latin typeface="Tahoma" pitchFamily="34" charset="0"/>
              </a:rPr>
              <a:t>(Ofta eller mycket ofta),</a:t>
            </a:r>
            <a:r>
              <a:rPr lang="sv-SE" sz="2400">
                <a:latin typeface="Tahoma" pitchFamily="34" charset="0"/>
                <a:cs typeface="Arial" charset="0"/>
              </a:rPr>
              <a:t> </a:t>
            </a:r>
            <a:r>
              <a:rPr lang="sv-SE" sz="2400" b="1">
                <a:solidFill>
                  <a:schemeClr val="tx2"/>
                </a:solidFill>
                <a:latin typeface="Tahoma" pitchFamily="34" charset="0"/>
              </a:rPr>
              <a:t>Föräldrarapport</a:t>
            </a:r>
          </a:p>
        </p:txBody>
      </p:sp>
      <p:sp>
        <p:nvSpPr>
          <p:cNvPr id="424964" name="Text Box 4"/>
          <p:cNvSpPr txBox="1">
            <a:spLocks noChangeArrowheads="1"/>
          </p:cNvSpPr>
          <p:nvPr/>
        </p:nvSpPr>
        <p:spPr bwMode="auto">
          <a:xfrm>
            <a:off x="365125" y="3394075"/>
            <a:ext cx="438150" cy="457200"/>
          </a:xfrm>
          <a:prstGeom prst="rect">
            <a:avLst/>
          </a:prstGeom>
          <a:noFill/>
          <a:ln w="9525">
            <a:noFill/>
            <a:miter lim="800000"/>
            <a:headEnd/>
            <a:tailEnd/>
          </a:ln>
          <a:effectLst/>
        </p:spPr>
        <p:txBody>
          <a:bodyPr wrap="none">
            <a:spAutoFit/>
          </a:bodyPr>
          <a:lstStyle/>
          <a:p>
            <a:r>
              <a:rPr lang="sv-SE" sz="2400">
                <a:latin typeface="Times New Roman" pitchFamily="18" charset="0"/>
              </a:rPr>
              <a:t>%</a:t>
            </a:r>
          </a:p>
        </p:txBody>
      </p:sp>
      <p:sp>
        <p:nvSpPr>
          <p:cNvPr id="424965" name="Text Box 5"/>
          <p:cNvSpPr txBox="1">
            <a:spLocks noChangeArrowheads="1"/>
          </p:cNvSpPr>
          <p:nvPr/>
        </p:nvSpPr>
        <p:spPr bwMode="auto">
          <a:xfrm>
            <a:off x="3581400" y="6394450"/>
            <a:ext cx="2286000" cy="457200"/>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rPr>
              <a:t>Barnens ålder</a:t>
            </a:r>
          </a:p>
        </p:txBody>
      </p:sp>
    </p:spTree>
    <p:extLst>
      <p:ext uri="{BB962C8B-B14F-4D97-AF65-F5344CB8AC3E}">
        <p14:creationId xmlns:p14="http://schemas.microsoft.com/office/powerpoint/2010/main" val="64666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5986" name="Object 2"/>
          <p:cNvGraphicFramePr>
            <a:graphicFrameLocks noChangeAspect="1"/>
          </p:cNvGraphicFramePr>
          <p:nvPr/>
        </p:nvGraphicFramePr>
        <p:xfrm>
          <a:off x="0" y="1435372"/>
          <a:ext cx="9144000" cy="5233988"/>
        </p:xfrm>
        <a:graphic>
          <a:graphicData uri="http://schemas.openxmlformats.org/presentationml/2006/ole">
            <mc:AlternateContent xmlns:mc="http://schemas.openxmlformats.org/markup-compatibility/2006">
              <mc:Choice xmlns:v="urn:schemas-microsoft-com:vml" Requires="v">
                <p:oleObj spid="_x0000_s1048" name="Diagram" r:id="rId3" imgW="6732428" imgH="4488031" progId="MSGraph.Chart.8">
                  <p:embed followColorScheme="full"/>
                </p:oleObj>
              </mc:Choice>
              <mc:Fallback>
                <p:oleObj name="Diagram" r:id="rId3" imgW="6732428" imgH="4488031" progId="MSGraph.Chart.8">
                  <p:embed followColorScheme="full"/>
                  <p:pic>
                    <p:nvPicPr>
                      <p:cNvPr id="0" name=""/>
                      <p:cNvPicPr>
                        <a:picLocks noChangeAspect="1" noChangeArrowheads="1"/>
                      </p:cNvPicPr>
                      <p:nvPr/>
                    </p:nvPicPr>
                    <p:blipFill>
                      <a:blip r:embed="rId4"/>
                      <a:srcRect/>
                      <a:stretch>
                        <a:fillRect/>
                      </a:stretch>
                    </p:blipFill>
                    <p:spPr bwMode="auto">
                      <a:xfrm>
                        <a:off x="0" y="1435372"/>
                        <a:ext cx="9144000" cy="523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5987" name="Text Box 3"/>
          <p:cNvSpPr txBox="1">
            <a:spLocks noChangeArrowheads="1"/>
          </p:cNvSpPr>
          <p:nvPr/>
        </p:nvSpPr>
        <p:spPr bwMode="auto">
          <a:xfrm>
            <a:off x="1066800" y="381000"/>
            <a:ext cx="7467600" cy="822325"/>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cs typeface="Arial" charset="0"/>
              </a:rPr>
              <a:t>Brukar dina föräldrar känna till vilka läxor du har eller när du har prov? </a:t>
            </a:r>
            <a:r>
              <a:rPr lang="sv-SE" sz="2400">
                <a:solidFill>
                  <a:srgbClr val="FF7C23"/>
                </a:solidFill>
                <a:latin typeface="Tahoma" pitchFamily="34" charset="0"/>
                <a:cs typeface="Arial" charset="0"/>
              </a:rPr>
              <a:t>(alltid eller nästan alltid)</a:t>
            </a:r>
            <a:r>
              <a:rPr lang="sv-SE" sz="2400">
                <a:latin typeface="Tahoma" pitchFamily="34" charset="0"/>
              </a:rPr>
              <a:t> </a:t>
            </a:r>
          </a:p>
        </p:txBody>
      </p:sp>
      <p:sp>
        <p:nvSpPr>
          <p:cNvPr id="425988" name="Text Box 4"/>
          <p:cNvSpPr txBox="1">
            <a:spLocks noChangeArrowheads="1"/>
          </p:cNvSpPr>
          <p:nvPr/>
        </p:nvSpPr>
        <p:spPr bwMode="auto">
          <a:xfrm>
            <a:off x="365125" y="3394075"/>
            <a:ext cx="488950" cy="457200"/>
          </a:xfrm>
          <a:prstGeom prst="rect">
            <a:avLst/>
          </a:prstGeom>
          <a:noFill/>
          <a:ln w="9525">
            <a:noFill/>
            <a:miter lim="800000"/>
            <a:headEnd/>
            <a:tailEnd/>
          </a:ln>
          <a:effectLst/>
        </p:spPr>
        <p:txBody>
          <a:bodyPr wrap="none">
            <a:spAutoFit/>
          </a:bodyPr>
          <a:lstStyle/>
          <a:p>
            <a:r>
              <a:rPr lang="sv-SE" sz="2400" b="1">
                <a:latin typeface="Times New Roman" pitchFamily="18" charset="0"/>
              </a:rPr>
              <a:t>%</a:t>
            </a:r>
          </a:p>
        </p:txBody>
      </p:sp>
      <p:sp>
        <p:nvSpPr>
          <p:cNvPr id="425989" name="Text Box 5"/>
          <p:cNvSpPr txBox="1">
            <a:spLocks noChangeArrowheads="1"/>
          </p:cNvSpPr>
          <p:nvPr/>
        </p:nvSpPr>
        <p:spPr bwMode="auto">
          <a:xfrm>
            <a:off x="3581400" y="6394450"/>
            <a:ext cx="2286000" cy="457200"/>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rPr>
              <a:t>Barnens ålder</a:t>
            </a:r>
          </a:p>
        </p:txBody>
      </p:sp>
    </p:spTree>
    <p:extLst>
      <p:ext uri="{BB962C8B-B14F-4D97-AF65-F5344CB8AC3E}">
        <p14:creationId xmlns:p14="http://schemas.microsoft.com/office/powerpoint/2010/main" val="3982479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7010" name="Object 2"/>
          <p:cNvGraphicFramePr>
            <a:graphicFrameLocks noChangeAspect="1"/>
          </p:cNvGraphicFramePr>
          <p:nvPr/>
        </p:nvGraphicFramePr>
        <p:xfrm>
          <a:off x="0" y="1435373"/>
          <a:ext cx="9144000" cy="5233987"/>
        </p:xfrm>
        <a:graphic>
          <a:graphicData uri="http://schemas.openxmlformats.org/presentationml/2006/ole">
            <mc:AlternateContent xmlns:mc="http://schemas.openxmlformats.org/markup-compatibility/2006">
              <mc:Choice xmlns:v="urn:schemas-microsoft-com:vml" Requires="v">
                <p:oleObj spid="_x0000_s2071" name="Diagram" r:id="rId3" imgW="6732428" imgH="4488031" progId="MSGraph.Chart.8">
                  <p:embed followColorScheme="full"/>
                </p:oleObj>
              </mc:Choice>
              <mc:Fallback>
                <p:oleObj name="Diagram" r:id="rId3" imgW="6732428" imgH="4488031" progId="MSGraph.Chart.8">
                  <p:embed followColorScheme="full"/>
                  <p:pic>
                    <p:nvPicPr>
                      <p:cNvPr id="0" name=""/>
                      <p:cNvPicPr>
                        <a:picLocks noChangeAspect="1" noChangeArrowheads="1"/>
                      </p:cNvPicPr>
                      <p:nvPr/>
                    </p:nvPicPr>
                    <p:blipFill>
                      <a:blip r:embed="rId4"/>
                      <a:srcRect/>
                      <a:stretch>
                        <a:fillRect/>
                      </a:stretch>
                    </p:blipFill>
                    <p:spPr bwMode="auto">
                      <a:xfrm>
                        <a:off x="0" y="1435373"/>
                        <a:ext cx="9144000" cy="5233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7011" name="Text Box 3"/>
          <p:cNvSpPr txBox="1">
            <a:spLocks noChangeArrowheads="1"/>
          </p:cNvSpPr>
          <p:nvPr/>
        </p:nvSpPr>
        <p:spPr bwMode="auto">
          <a:xfrm>
            <a:off x="685800" y="381000"/>
            <a:ext cx="7848600" cy="822325"/>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cs typeface="Arial" charset="0"/>
              </a:rPr>
              <a:t>Brukar du känna till vilka läxor ditt barn har eller när de har prov? </a:t>
            </a:r>
            <a:r>
              <a:rPr lang="sv-SE" sz="2400">
                <a:solidFill>
                  <a:srgbClr val="FF7C23"/>
                </a:solidFill>
                <a:latin typeface="Tahoma" pitchFamily="34" charset="0"/>
                <a:cs typeface="Arial" charset="0"/>
              </a:rPr>
              <a:t>(alltid eller nästan alltid) </a:t>
            </a:r>
            <a:r>
              <a:rPr lang="sv-SE" sz="2400" b="1">
                <a:solidFill>
                  <a:schemeClr val="tx2"/>
                </a:solidFill>
                <a:latin typeface="Tahoma" pitchFamily="34" charset="0"/>
              </a:rPr>
              <a:t>Föräldrarapport</a:t>
            </a:r>
            <a:endParaRPr lang="sv-SE" sz="2400">
              <a:solidFill>
                <a:srgbClr val="FF7C23"/>
              </a:solidFill>
              <a:latin typeface="Tahoma" pitchFamily="34" charset="0"/>
              <a:cs typeface="Arial" charset="0"/>
            </a:endParaRPr>
          </a:p>
        </p:txBody>
      </p:sp>
      <p:sp>
        <p:nvSpPr>
          <p:cNvPr id="427012" name="Text Box 4"/>
          <p:cNvSpPr txBox="1">
            <a:spLocks noChangeArrowheads="1"/>
          </p:cNvSpPr>
          <p:nvPr/>
        </p:nvSpPr>
        <p:spPr bwMode="auto">
          <a:xfrm>
            <a:off x="365125" y="3394075"/>
            <a:ext cx="488950" cy="457200"/>
          </a:xfrm>
          <a:prstGeom prst="rect">
            <a:avLst/>
          </a:prstGeom>
          <a:noFill/>
          <a:ln w="9525">
            <a:noFill/>
            <a:miter lim="800000"/>
            <a:headEnd/>
            <a:tailEnd/>
          </a:ln>
          <a:effectLst/>
        </p:spPr>
        <p:txBody>
          <a:bodyPr wrap="none">
            <a:spAutoFit/>
          </a:bodyPr>
          <a:lstStyle/>
          <a:p>
            <a:r>
              <a:rPr lang="sv-SE" sz="2400" b="1">
                <a:latin typeface="Times New Roman" pitchFamily="18" charset="0"/>
              </a:rPr>
              <a:t>%</a:t>
            </a:r>
          </a:p>
        </p:txBody>
      </p:sp>
      <p:sp>
        <p:nvSpPr>
          <p:cNvPr id="427013" name="Text Box 5"/>
          <p:cNvSpPr txBox="1">
            <a:spLocks noChangeArrowheads="1"/>
          </p:cNvSpPr>
          <p:nvPr/>
        </p:nvSpPr>
        <p:spPr bwMode="auto">
          <a:xfrm>
            <a:off x="3581400" y="6394450"/>
            <a:ext cx="2286000" cy="457200"/>
          </a:xfrm>
          <a:prstGeom prst="rect">
            <a:avLst/>
          </a:prstGeom>
          <a:noFill/>
          <a:ln w="9525">
            <a:noFill/>
            <a:miter lim="800000"/>
            <a:headEnd/>
            <a:tailEnd/>
          </a:ln>
          <a:effectLst/>
        </p:spPr>
        <p:txBody>
          <a:bodyPr>
            <a:spAutoFit/>
          </a:bodyPr>
          <a:lstStyle/>
          <a:p>
            <a:pPr>
              <a:spcBef>
                <a:spcPct val="50000"/>
              </a:spcBef>
            </a:pPr>
            <a:r>
              <a:rPr lang="sv-SE" sz="2400">
                <a:latin typeface="Tahoma" pitchFamily="34" charset="0"/>
              </a:rPr>
              <a:t>Barnens ålder</a:t>
            </a:r>
          </a:p>
        </p:txBody>
      </p:sp>
    </p:spTree>
    <p:extLst>
      <p:ext uri="{BB962C8B-B14F-4D97-AF65-F5344CB8AC3E}">
        <p14:creationId xmlns:p14="http://schemas.microsoft.com/office/powerpoint/2010/main" val="510326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Rationellt </a:t>
            </a:r>
            <a:endParaRPr lang="sv-SE" dirty="0"/>
          </a:p>
        </p:txBody>
      </p:sp>
      <p:sp>
        <p:nvSpPr>
          <p:cNvPr id="3" name="Platshållare för innehåll 2"/>
          <p:cNvSpPr>
            <a:spLocks noGrp="1"/>
          </p:cNvSpPr>
          <p:nvPr>
            <p:ph idx="1"/>
          </p:nvPr>
        </p:nvSpPr>
        <p:spPr/>
        <p:txBody>
          <a:bodyPr/>
          <a:lstStyle/>
          <a:p>
            <a:r>
              <a:rPr lang="sv-SE" dirty="0" smtClean="0"/>
              <a:t>Olyckligt att vänta på att föräldrar skall bli blasé innan man försöker engagera dem på nytt. </a:t>
            </a:r>
          </a:p>
          <a:p>
            <a:r>
              <a:rPr lang="sv-SE" dirty="0" smtClean="0"/>
              <a:t>Smid medan järnet är varmt.</a:t>
            </a:r>
            <a:endParaRPr lang="sv-SE" dirty="0"/>
          </a:p>
        </p:txBody>
      </p:sp>
    </p:spTree>
    <p:extLst>
      <p:ext uri="{BB962C8B-B14F-4D97-AF65-F5344CB8AC3E}">
        <p14:creationId xmlns:p14="http://schemas.microsoft.com/office/powerpoint/2010/main" val="1917593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500" y="37763"/>
            <a:ext cx="8637588" cy="1446550"/>
          </a:xfrm>
        </p:spPr>
        <p:txBody>
          <a:bodyPr/>
          <a:lstStyle/>
          <a:p>
            <a:r>
              <a:rPr lang="sv-SE" dirty="0" smtClean="0"/>
              <a:t>Föräldrars ambitioner minskar med barnets ökande ålder</a:t>
            </a:r>
            <a:endParaRPr lang="sv-SE" dirty="0"/>
          </a:p>
        </p:txBody>
      </p:sp>
      <p:sp>
        <p:nvSpPr>
          <p:cNvPr id="3" name="Platshållare för innehåll 2"/>
          <p:cNvSpPr>
            <a:spLocks noGrp="1"/>
          </p:cNvSpPr>
          <p:nvPr>
            <p:ph idx="1"/>
          </p:nvPr>
        </p:nvSpPr>
        <p:spPr/>
        <p:txBody>
          <a:bodyPr/>
          <a:lstStyle/>
          <a:p>
            <a:pPr marL="0" indent="0">
              <a:buNone/>
            </a:pPr>
            <a:r>
              <a:rPr lang="sv-SE" dirty="0" smtClean="0"/>
              <a:t>Föräldrar till barn som nyss startat skolan har höga </a:t>
            </a:r>
            <a:r>
              <a:rPr lang="sv-SE" dirty="0" err="1" smtClean="0"/>
              <a:t>förväntnigar</a:t>
            </a:r>
            <a:r>
              <a:rPr lang="sv-SE" dirty="0" smtClean="0"/>
              <a:t> på sitt barn och skattar utbildning som mycket viktigt för barnens framtid. 2/3 förväntar sig utmärkelser eller akademisk examen. </a:t>
            </a:r>
          </a:p>
          <a:p>
            <a:pPr marL="0" indent="0">
              <a:buNone/>
            </a:pPr>
            <a:r>
              <a:rPr lang="sv-SE" dirty="0" smtClean="0"/>
              <a:t>Vid slutet av grundskolan hade föräldrars förväntningar reviderats och man tyckte det viktigaste är att de får ett jobb.</a:t>
            </a:r>
          </a:p>
          <a:p>
            <a:pPr marL="0" indent="0" algn="r">
              <a:buNone/>
            </a:pPr>
            <a:r>
              <a:rPr lang="sv-SE" sz="2400" dirty="0" smtClean="0"/>
              <a:t>Clinton </a:t>
            </a:r>
            <a:r>
              <a:rPr lang="sv-SE" sz="2400" dirty="0" err="1" smtClean="0"/>
              <a:t>m.fl</a:t>
            </a:r>
            <a:r>
              <a:rPr lang="sv-SE" sz="2400" dirty="0" smtClean="0"/>
              <a:t>, 2007</a:t>
            </a:r>
            <a:endParaRPr lang="sv-SE" sz="2400" dirty="0"/>
          </a:p>
        </p:txBody>
      </p:sp>
    </p:spTree>
    <p:extLst>
      <p:ext uri="{BB962C8B-B14F-4D97-AF65-F5344CB8AC3E}">
        <p14:creationId xmlns:p14="http://schemas.microsoft.com/office/powerpoint/2010/main" val="3457829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7454"/>
            <a:ext cx="9289032" cy="69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 Box 6"/>
          <p:cNvSpPr txBox="1">
            <a:spLocks noChangeArrowheads="1"/>
          </p:cNvSpPr>
          <p:nvPr/>
        </p:nvSpPr>
        <p:spPr bwMode="auto">
          <a:xfrm>
            <a:off x="2776180" y="4941168"/>
            <a:ext cx="2257349" cy="615553"/>
          </a:xfrm>
          <a:prstGeom prst="rect">
            <a:avLst/>
          </a:prstGeom>
          <a:noFill/>
          <a:ln w="9525">
            <a:noFill/>
            <a:miter lim="800000"/>
            <a:headEnd/>
            <a:tailEnd/>
          </a:ln>
          <a:effectLst/>
        </p:spPr>
        <p:txBody>
          <a:bodyPr wrap="none">
            <a:spAutoFit/>
          </a:bodyPr>
          <a:lstStyle/>
          <a:p>
            <a:r>
              <a:rPr lang="sv-SE" sz="1800" b="1" dirty="0">
                <a:solidFill>
                  <a:schemeClr val="tx2"/>
                </a:solidFill>
                <a:latin typeface="Arial Narrow" pitchFamily="34" charset="0"/>
              </a:rPr>
              <a:t>N</a:t>
            </a:r>
            <a:r>
              <a:rPr lang="sv-SE" sz="1600" b="1" dirty="0">
                <a:solidFill>
                  <a:schemeClr val="tx2"/>
                </a:solidFill>
                <a:latin typeface="Arial Narrow" pitchFamily="34" charset="0"/>
              </a:rPr>
              <a:t>IKOLAUS  </a:t>
            </a:r>
            <a:r>
              <a:rPr lang="sv-SE" sz="1800" b="1" dirty="0" smtClean="0">
                <a:solidFill>
                  <a:schemeClr val="tx2"/>
                </a:solidFill>
                <a:latin typeface="Arial Narrow" pitchFamily="34" charset="0"/>
              </a:rPr>
              <a:t>K</a:t>
            </a:r>
            <a:r>
              <a:rPr lang="sv-SE" sz="1600" b="1" dirty="0" smtClean="0">
                <a:solidFill>
                  <a:schemeClr val="tx2"/>
                </a:solidFill>
                <a:latin typeface="Arial Narrow" pitchFamily="34" charset="0"/>
              </a:rPr>
              <a:t>OUTAKIS</a:t>
            </a:r>
          </a:p>
          <a:p>
            <a:r>
              <a:rPr lang="sv-SE" sz="1600" b="1" dirty="0">
                <a:solidFill>
                  <a:schemeClr val="tx2"/>
                </a:solidFill>
                <a:latin typeface="Arial Narrow" pitchFamily="34" charset="0"/>
              </a:rPr>
              <a:t>n</a:t>
            </a:r>
            <a:r>
              <a:rPr lang="sv-SE" sz="1600" b="1" dirty="0" smtClean="0">
                <a:solidFill>
                  <a:schemeClr val="tx2"/>
                </a:solidFill>
                <a:latin typeface="Arial Narrow" pitchFamily="34" charset="0"/>
              </a:rPr>
              <a:t>ikolaus.koutakis@oru.se</a:t>
            </a:r>
            <a:endParaRPr lang="sv-SE" sz="1600" b="1" dirty="0">
              <a:solidFill>
                <a:schemeClr val="tx2"/>
              </a:solidFill>
              <a:latin typeface="Arial Narrow" pitchFamily="34" charset="0"/>
            </a:endParaRPr>
          </a:p>
        </p:txBody>
      </p:sp>
      <p:pic>
        <p:nvPicPr>
          <p:cNvPr id="47" name="Picture 7" descr="Black logo small"/>
          <p:cNvPicPr>
            <a:picLocks noChangeAspect="1" noChangeArrowheads="1"/>
          </p:cNvPicPr>
          <p:nvPr/>
        </p:nvPicPr>
        <p:blipFill>
          <a:blip r:embed="rId4" cstate="print">
            <a:clrChange>
              <a:clrFrom>
                <a:srgbClr val="FFFFFF"/>
              </a:clrFrom>
              <a:clrTo>
                <a:srgbClr val="FFFFFF">
                  <a:alpha val="0"/>
                </a:srgbClr>
              </a:clrTo>
            </a:clrChange>
            <a:lum bright="100000" contrast="22000"/>
          </a:blip>
          <a:srcRect/>
          <a:stretch>
            <a:fillRect/>
          </a:stretch>
        </p:blipFill>
        <p:spPr bwMode="auto">
          <a:xfrm>
            <a:off x="2628503" y="6014616"/>
            <a:ext cx="406400" cy="366712"/>
          </a:xfrm>
          <a:prstGeom prst="rect">
            <a:avLst/>
          </a:prstGeom>
          <a:noFill/>
          <a:ln w="9525">
            <a:noFill/>
            <a:miter lim="800000"/>
            <a:headEnd/>
            <a:tailEnd/>
          </a:ln>
          <a:effectLst/>
        </p:spPr>
      </p:pic>
      <p:sp>
        <p:nvSpPr>
          <p:cNvPr id="48" name="Text Box 8"/>
          <p:cNvSpPr txBox="1">
            <a:spLocks noChangeAspect="1" noChangeArrowheads="1"/>
          </p:cNvSpPr>
          <p:nvPr/>
        </p:nvSpPr>
        <p:spPr bwMode="auto">
          <a:xfrm>
            <a:off x="2928541" y="6078116"/>
            <a:ext cx="2795587" cy="244475"/>
          </a:xfrm>
          <a:prstGeom prst="rect">
            <a:avLst/>
          </a:prstGeom>
          <a:noFill/>
          <a:ln w="9525">
            <a:noFill/>
            <a:miter lim="800000"/>
            <a:headEnd/>
            <a:tailEnd/>
          </a:ln>
          <a:effectLst/>
        </p:spPr>
        <p:txBody>
          <a:bodyPr>
            <a:spAutoFit/>
          </a:bodyPr>
          <a:lstStyle/>
          <a:p>
            <a:pPr algn="l" eaLnBrk="0" hangingPunct="0">
              <a:spcBef>
                <a:spcPct val="50000"/>
              </a:spcBef>
            </a:pPr>
            <a:r>
              <a:rPr lang="en-US" sz="1000" b="1">
                <a:latin typeface="Lucida Sans Unicode" pitchFamily="34" charset="0"/>
              </a:rPr>
              <a:t>enter for Developmental Research</a:t>
            </a:r>
          </a:p>
        </p:txBody>
      </p:sp>
      <p:grpSp>
        <p:nvGrpSpPr>
          <p:cNvPr id="49" name="Group 9"/>
          <p:cNvGrpSpPr>
            <a:grpSpLocks/>
          </p:cNvGrpSpPr>
          <p:nvPr/>
        </p:nvGrpSpPr>
        <p:grpSpPr bwMode="auto">
          <a:xfrm>
            <a:off x="2628503" y="5625678"/>
            <a:ext cx="315913" cy="344488"/>
            <a:chOff x="516" y="3226"/>
            <a:chExt cx="293" cy="366"/>
          </a:xfrm>
        </p:grpSpPr>
        <p:sp>
          <p:nvSpPr>
            <p:cNvPr id="50" name="Freeform 10"/>
            <p:cNvSpPr>
              <a:spLocks/>
            </p:cNvSpPr>
            <p:nvPr/>
          </p:nvSpPr>
          <p:spPr bwMode="auto">
            <a:xfrm>
              <a:off x="516" y="3226"/>
              <a:ext cx="292" cy="366"/>
            </a:xfrm>
            <a:custGeom>
              <a:avLst/>
              <a:gdLst/>
              <a:ahLst/>
              <a:cxnLst>
                <a:cxn ang="0">
                  <a:pos x="15" y="278"/>
                </a:cxn>
                <a:cxn ang="0">
                  <a:pos x="44" y="317"/>
                </a:cxn>
                <a:cxn ang="0">
                  <a:pos x="68" y="337"/>
                </a:cxn>
                <a:cxn ang="0">
                  <a:pos x="88" y="347"/>
                </a:cxn>
                <a:cxn ang="0">
                  <a:pos x="117" y="357"/>
                </a:cxn>
                <a:cxn ang="0">
                  <a:pos x="137" y="366"/>
                </a:cxn>
                <a:cxn ang="0">
                  <a:pos x="146" y="366"/>
                </a:cxn>
                <a:cxn ang="0">
                  <a:pos x="146" y="366"/>
                </a:cxn>
                <a:cxn ang="0">
                  <a:pos x="151" y="366"/>
                </a:cxn>
                <a:cxn ang="0">
                  <a:pos x="156" y="366"/>
                </a:cxn>
                <a:cxn ang="0">
                  <a:pos x="180" y="357"/>
                </a:cxn>
                <a:cxn ang="0">
                  <a:pos x="210" y="347"/>
                </a:cxn>
                <a:cxn ang="0">
                  <a:pos x="229" y="337"/>
                </a:cxn>
                <a:cxn ang="0">
                  <a:pos x="258" y="317"/>
                </a:cxn>
                <a:cxn ang="0">
                  <a:pos x="283" y="278"/>
                </a:cxn>
                <a:cxn ang="0">
                  <a:pos x="287" y="259"/>
                </a:cxn>
                <a:cxn ang="0">
                  <a:pos x="292" y="239"/>
                </a:cxn>
                <a:cxn ang="0">
                  <a:pos x="292" y="225"/>
                </a:cxn>
                <a:cxn ang="0">
                  <a:pos x="292" y="220"/>
                </a:cxn>
                <a:cxn ang="0">
                  <a:pos x="292" y="210"/>
                </a:cxn>
                <a:cxn ang="0">
                  <a:pos x="292" y="181"/>
                </a:cxn>
                <a:cxn ang="0">
                  <a:pos x="292" y="146"/>
                </a:cxn>
                <a:cxn ang="0">
                  <a:pos x="292" y="107"/>
                </a:cxn>
                <a:cxn ang="0">
                  <a:pos x="292" y="68"/>
                </a:cxn>
                <a:cxn ang="0">
                  <a:pos x="292" y="34"/>
                </a:cxn>
                <a:cxn ang="0">
                  <a:pos x="292" y="10"/>
                </a:cxn>
                <a:cxn ang="0">
                  <a:pos x="292" y="5"/>
                </a:cxn>
                <a:cxn ang="0">
                  <a:pos x="292" y="0"/>
                </a:cxn>
                <a:cxn ang="0">
                  <a:pos x="190" y="0"/>
                </a:cxn>
                <a:cxn ang="0">
                  <a:pos x="190" y="44"/>
                </a:cxn>
                <a:cxn ang="0">
                  <a:pos x="146" y="44"/>
                </a:cxn>
                <a:cxn ang="0">
                  <a:pos x="146" y="0"/>
                </a:cxn>
                <a:cxn ang="0">
                  <a:pos x="98" y="0"/>
                </a:cxn>
                <a:cxn ang="0">
                  <a:pos x="98" y="44"/>
                </a:cxn>
                <a:cxn ang="0">
                  <a:pos x="54" y="44"/>
                </a:cxn>
                <a:cxn ang="0">
                  <a:pos x="54" y="0"/>
                </a:cxn>
                <a:cxn ang="0">
                  <a:pos x="0" y="0"/>
                </a:cxn>
                <a:cxn ang="0">
                  <a:pos x="0" y="5"/>
                </a:cxn>
                <a:cxn ang="0">
                  <a:pos x="0" y="10"/>
                </a:cxn>
                <a:cxn ang="0">
                  <a:pos x="0" y="34"/>
                </a:cxn>
                <a:cxn ang="0">
                  <a:pos x="0" y="68"/>
                </a:cxn>
                <a:cxn ang="0">
                  <a:pos x="0" y="107"/>
                </a:cxn>
                <a:cxn ang="0">
                  <a:pos x="0" y="146"/>
                </a:cxn>
                <a:cxn ang="0">
                  <a:pos x="0" y="186"/>
                </a:cxn>
                <a:cxn ang="0">
                  <a:pos x="0" y="210"/>
                </a:cxn>
                <a:cxn ang="0">
                  <a:pos x="0" y="215"/>
                </a:cxn>
                <a:cxn ang="0">
                  <a:pos x="0" y="220"/>
                </a:cxn>
                <a:cxn ang="0">
                  <a:pos x="0" y="225"/>
                </a:cxn>
                <a:cxn ang="0">
                  <a:pos x="0" y="239"/>
                </a:cxn>
                <a:cxn ang="0">
                  <a:pos x="5" y="254"/>
                </a:cxn>
                <a:cxn ang="0">
                  <a:pos x="15" y="278"/>
                </a:cxn>
                <a:cxn ang="0">
                  <a:pos x="15" y="278"/>
                </a:cxn>
              </a:cxnLst>
              <a:rect l="0" t="0" r="r" b="b"/>
              <a:pathLst>
                <a:path w="292" h="366">
                  <a:moveTo>
                    <a:pt x="15" y="278"/>
                  </a:moveTo>
                  <a:lnTo>
                    <a:pt x="44" y="317"/>
                  </a:lnTo>
                  <a:lnTo>
                    <a:pt x="68" y="337"/>
                  </a:lnTo>
                  <a:lnTo>
                    <a:pt x="88" y="347"/>
                  </a:lnTo>
                  <a:lnTo>
                    <a:pt x="117" y="357"/>
                  </a:lnTo>
                  <a:lnTo>
                    <a:pt x="137" y="366"/>
                  </a:lnTo>
                  <a:lnTo>
                    <a:pt x="146" y="366"/>
                  </a:lnTo>
                  <a:lnTo>
                    <a:pt x="146" y="366"/>
                  </a:lnTo>
                  <a:lnTo>
                    <a:pt x="151" y="366"/>
                  </a:lnTo>
                  <a:lnTo>
                    <a:pt x="156" y="366"/>
                  </a:lnTo>
                  <a:lnTo>
                    <a:pt x="180" y="357"/>
                  </a:lnTo>
                  <a:lnTo>
                    <a:pt x="210" y="347"/>
                  </a:lnTo>
                  <a:lnTo>
                    <a:pt x="229" y="337"/>
                  </a:lnTo>
                  <a:lnTo>
                    <a:pt x="258" y="317"/>
                  </a:lnTo>
                  <a:lnTo>
                    <a:pt x="283" y="278"/>
                  </a:lnTo>
                  <a:lnTo>
                    <a:pt x="287" y="259"/>
                  </a:lnTo>
                  <a:lnTo>
                    <a:pt x="292" y="239"/>
                  </a:lnTo>
                  <a:lnTo>
                    <a:pt x="292" y="225"/>
                  </a:lnTo>
                  <a:lnTo>
                    <a:pt x="292" y="220"/>
                  </a:lnTo>
                  <a:lnTo>
                    <a:pt x="292" y="210"/>
                  </a:lnTo>
                  <a:lnTo>
                    <a:pt x="292" y="181"/>
                  </a:lnTo>
                  <a:lnTo>
                    <a:pt x="292" y="146"/>
                  </a:lnTo>
                  <a:lnTo>
                    <a:pt x="292" y="107"/>
                  </a:lnTo>
                  <a:lnTo>
                    <a:pt x="292" y="68"/>
                  </a:lnTo>
                  <a:lnTo>
                    <a:pt x="292" y="34"/>
                  </a:lnTo>
                  <a:lnTo>
                    <a:pt x="292" y="10"/>
                  </a:lnTo>
                  <a:lnTo>
                    <a:pt x="292" y="5"/>
                  </a:lnTo>
                  <a:lnTo>
                    <a:pt x="292" y="0"/>
                  </a:lnTo>
                  <a:lnTo>
                    <a:pt x="190" y="0"/>
                  </a:lnTo>
                  <a:lnTo>
                    <a:pt x="190" y="44"/>
                  </a:lnTo>
                  <a:lnTo>
                    <a:pt x="146" y="44"/>
                  </a:lnTo>
                  <a:lnTo>
                    <a:pt x="146" y="0"/>
                  </a:lnTo>
                  <a:lnTo>
                    <a:pt x="98" y="0"/>
                  </a:lnTo>
                  <a:lnTo>
                    <a:pt x="98" y="44"/>
                  </a:lnTo>
                  <a:lnTo>
                    <a:pt x="54" y="44"/>
                  </a:lnTo>
                  <a:lnTo>
                    <a:pt x="54" y="0"/>
                  </a:lnTo>
                  <a:lnTo>
                    <a:pt x="0" y="0"/>
                  </a:lnTo>
                  <a:lnTo>
                    <a:pt x="0" y="5"/>
                  </a:lnTo>
                  <a:lnTo>
                    <a:pt x="0" y="10"/>
                  </a:lnTo>
                  <a:lnTo>
                    <a:pt x="0" y="34"/>
                  </a:lnTo>
                  <a:lnTo>
                    <a:pt x="0" y="68"/>
                  </a:lnTo>
                  <a:lnTo>
                    <a:pt x="0" y="107"/>
                  </a:lnTo>
                  <a:lnTo>
                    <a:pt x="0" y="146"/>
                  </a:lnTo>
                  <a:lnTo>
                    <a:pt x="0" y="186"/>
                  </a:lnTo>
                  <a:lnTo>
                    <a:pt x="0" y="210"/>
                  </a:lnTo>
                  <a:lnTo>
                    <a:pt x="0" y="215"/>
                  </a:lnTo>
                  <a:lnTo>
                    <a:pt x="0" y="220"/>
                  </a:lnTo>
                  <a:lnTo>
                    <a:pt x="0" y="225"/>
                  </a:lnTo>
                  <a:lnTo>
                    <a:pt x="0" y="239"/>
                  </a:lnTo>
                  <a:lnTo>
                    <a:pt x="5" y="254"/>
                  </a:lnTo>
                  <a:lnTo>
                    <a:pt x="15" y="278"/>
                  </a:lnTo>
                  <a:lnTo>
                    <a:pt x="15" y="278"/>
                  </a:lnTo>
                  <a:close/>
                </a:path>
              </a:pathLst>
            </a:custGeom>
            <a:solidFill>
              <a:srgbClr val="ED171F"/>
            </a:solidFill>
            <a:ln w="9525">
              <a:noFill/>
              <a:round/>
              <a:headEnd/>
              <a:tailEnd/>
            </a:ln>
          </p:spPr>
          <p:txBody>
            <a:bodyPr/>
            <a:lstStyle/>
            <a:p>
              <a:endParaRPr lang="en-US"/>
            </a:p>
          </p:txBody>
        </p:sp>
        <p:sp>
          <p:nvSpPr>
            <p:cNvPr id="51" name="Freeform 11"/>
            <p:cNvSpPr>
              <a:spLocks/>
            </p:cNvSpPr>
            <p:nvPr/>
          </p:nvSpPr>
          <p:spPr bwMode="auto">
            <a:xfrm>
              <a:off x="531" y="3504"/>
              <a:ext cx="53" cy="59"/>
            </a:xfrm>
            <a:custGeom>
              <a:avLst/>
              <a:gdLst/>
              <a:ahLst/>
              <a:cxnLst>
                <a:cxn ang="0">
                  <a:pos x="0" y="0"/>
                </a:cxn>
                <a:cxn ang="0">
                  <a:pos x="29" y="39"/>
                </a:cxn>
                <a:cxn ang="0">
                  <a:pos x="53" y="59"/>
                </a:cxn>
                <a:cxn ang="0">
                  <a:pos x="53" y="59"/>
                </a:cxn>
                <a:cxn ang="0">
                  <a:pos x="29" y="39"/>
                </a:cxn>
                <a:cxn ang="0">
                  <a:pos x="0" y="0"/>
                </a:cxn>
                <a:cxn ang="0">
                  <a:pos x="0" y="0"/>
                </a:cxn>
              </a:cxnLst>
              <a:rect l="0" t="0" r="r" b="b"/>
              <a:pathLst>
                <a:path w="53" h="59">
                  <a:moveTo>
                    <a:pt x="0" y="0"/>
                  </a:moveTo>
                  <a:lnTo>
                    <a:pt x="29" y="39"/>
                  </a:lnTo>
                  <a:lnTo>
                    <a:pt x="53" y="59"/>
                  </a:lnTo>
                  <a:lnTo>
                    <a:pt x="53" y="59"/>
                  </a:lnTo>
                  <a:lnTo>
                    <a:pt x="29" y="39"/>
                  </a:lnTo>
                  <a:lnTo>
                    <a:pt x="0" y="0"/>
                  </a:lnTo>
                  <a:lnTo>
                    <a:pt x="0" y="0"/>
                  </a:lnTo>
                  <a:close/>
                </a:path>
              </a:pathLst>
            </a:custGeom>
            <a:solidFill>
              <a:srgbClr val="ED171F"/>
            </a:solidFill>
            <a:ln w="9525">
              <a:noFill/>
              <a:round/>
              <a:headEnd/>
              <a:tailEnd/>
            </a:ln>
          </p:spPr>
          <p:txBody>
            <a:bodyPr/>
            <a:lstStyle/>
            <a:p>
              <a:endParaRPr lang="en-US"/>
            </a:p>
          </p:txBody>
        </p:sp>
        <p:sp>
          <p:nvSpPr>
            <p:cNvPr id="52" name="Freeform 12"/>
            <p:cNvSpPr>
              <a:spLocks noEditPoints="1"/>
            </p:cNvSpPr>
            <p:nvPr/>
          </p:nvSpPr>
          <p:spPr bwMode="auto">
            <a:xfrm>
              <a:off x="584" y="3563"/>
              <a:ext cx="78" cy="29"/>
            </a:xfrm>
            <a:custGeom>
              <a:avLst/>
              <a:gdLst/>
              <a:ahLst/>
              <a:cxnLst>
                <a:cxn ang="0">
                  <a:pos x="0" y="0"/>
                </a:cxn>
                <a:cxn ang="0">
                  <a:pos x="20" y="10"/>
                </a:cxn>
                <a:cxn ang="0">
                  <a:pos x="49" y="20"/>
                </a:cxn>
                <a:cxn ang="0">
                  <a:pos x="69" y="29"/>
                </a:cxn>
                <a:cxn ang="0">
                  <a:pos x="78" y="29"/>
                </a:cxn>
                <a:cxn ang="0">
                  <a:pos x="78" y="29"/>
                </a:cxn>
                <a:cxn ang="0">
                  <a:pos x="78" y="29"/>
                </a:cxn>
                <a:cxn ang="0">
                  <a:pos x="78" y="29"/>
                </a:cxn>
                <a:cxn ang="0">
                  <a:pos x="69" y="29"/>
                </a:cxn>
                <a:cxn ang="0">
                  <a:pos x="49" y="20"/>
                </a:cxn>
                <a:cxn ang="0">
                  <a:pos x="20" y="10"/>
                </a:cxn>
                <a:cxn ang="0">
                  <a:pos x="0" y="0"/>
                </a:cxn>
                <a:cxn ang="0">
                  <a:pos x="0" y="0"/>
                </a:cxn>
                <a:cxn ang="0">
                  <a:pos x="0" y="0"/>
                </a:cxn>
                <a:cxn ang="0">
                  <a:pos x="0" y="0"/>
                </a:cxn>
                <a:cxn ang="0">
                  <a:pos x="0" y="0"/>
                </a:cxn>
              </a:cxnLst>
              <a:rect l="0" t="0" r="r" b="b"/>
              <a:pathLst>
                <a:path w="78" h="29">
                  <a:moveTo>
                    <a:pt x="0" y="0"/>
                  </a:moveTo>
                  <a:lnTo>
                    <a:pt x="20" y="10"/>
                  </a:lnTo>
                  <a:lnTo>
                    <a:pt x="49" y="20"/>
                  </a:lnTo>
                  <a:lnTo>
                    <a:pt x="69" y="29"/>
                  </a:lnTo>
                  <a:lnTo>
                    <a:pt x="78" y="29"/>
                  </a:lnTo>
                  <a:lnTo>
                    <a:pt x="78" y="29"/>
                  </a:lnTo>
                  <a:lnTo>
                    <a:pt x="78" y="29"/>
                  </a:lnTo>
                  <a:lnTo>
                    <a:pt x="78" y="29"/>
                  </a:lnTo>
                  <a:lnTo>
                    <a:pt x="69" y="29"/>
                  </a:lnTo>
                  <a:lnTo>
                    <a:pt x="49" y="20"/>
                  </a:lnTo>
                  <a:lnTo>
                    <a:pt x="20" y="10"/>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53" name="Freeform 13"/>
            <p:cNvSpPr>
              <a:spLocks noEditPoints="1"/>
            </p:cNvSpPr>
            <p:nvPr/>
          </p:nvSpPr>
          <p:spPr bwMode="auto">
            <a:xfrm>
              <a:off x="662" y="3563"/>
              <a:ext cx="83" cy="29"/>
            </a:xfrm>
            <a:custGeom>
              <a:avLst/>
              <a:gdLst/>
              <a:ahLst/>
              <a:cxnLst>
                <a:cxn ang="0">
                  <a:pos x="0" y="29"/>
                </a:cxn>
                <a:cxn ang="0">
                  <a:pos x="5" y="29"/>
                </a:cxn>
                <a:cxn ang="0">
                  <a:pos x="10" y="29"/>
                </a:cxn>
                <a:cxn ang="0">
                  <a:pos x="34" y="20"/>
                </a:cxn>
                <a:cxn ang="0">
                  <a:pos x="64" y="10"/>
                </a:cxn>
                <a:cxn ang="0">
                  <a:pos x="83" y="0"/>
                </a:cxn>
                <a:cxn ang="0">
                  <a:pos x="83" y="0"/>
                </a:cxn>
                <a:cxn ang="0">
                  <a:pos x="64" y="10"/>
                </a:cxn>
                <a:cxn ang="0">
                  <a:pos x="34" y="20"/>
                </a:cxn>
                <a:cxn ang="0">
                  <a:pos x="10" y="29"/>
                </a:cxn>
                <a:cxn ang="0">
                  <a:pos x="5" y="29"/>
                </a:cxn>
                <a:cxn ang="0">
                  <a:pos x="0" y="29"/>
                </a:cxn>
                <a:cxn ang="0">
                  <a:pos x="0" y="29"/>
                </a:cxn>
                <a:cxn ang="0">
                  <a:pos x="0" y="29"/>
                </a:cxn>
                <a:cxn ang="0">
                  <a:pos x="0" y="29"/>
                </a:cxn>
                <a:cxn ang="0">
                  <a:pos x="0" y="29"/>
                </a:cxn>
              </a:cxnLst>
              <a:rect l="0" t="0" r="r" b="b"/>
              <a:pathLst>
                <a:path w="83" h="29">
                  <a:moveTo>
                    <a:pt x="0" y="29"/>
                  </a:moveTo>
                  <a:lnTo>
                    <a:pt x="5" y="29"/>
                  </a:lnTo>
                  <a:lnTo>
                    <a:pt x="10" y="29"/>
                  </a:lnTo>
                  <a:lnTo>
                    <a:pt x="34" y="20"/>
                  </a:lnTo>
                  <a:lnTo>
                    <a:pt x="64" y="10"/>
                  </a:lnTo>
                  <a:lnTo>
                    <a:pt x="83" y="0"/>
                  </a:lnTo>
                  <a:lnTo>
                    <a:pt x="83" y="0"/>
                  </a:lnTo>
                  <a:lnTo>
                    <a:pt x="64" y="10"/>
                  </a:lnTo>
                  <a:lnTo>
                    <a:pt x="34" y="20"/>
                  </a:lnTo>
                  <a:lnTo>
                    <a:pt x="10" y="29"/>
                  </a:lnTo>
                  <a:lnTo>
                    <a:pt x="5" y="29"/>
                  </a:lnTo>
                  <a:lnTo>
                    <a:pt x="0" y="29"/>
                  </a:lnTo>
                  <a:lnTo>
                    <a:pt x="0" y="29"/>
                  </a:lnTo>
                  <a:close/>
                  <a:moveTo>
                    <a:pt x="0" y="29"/>
                  </a:moveTo>
                  <a:lnTo>
                    <a:pt x="0" y="29"/>
                  </a:lnTo>
                  <a:lnTo>
                    <a:pt x="0" y="29"/>
                  </a:lnTo>
                  <a:close/>
                </a:path>
              </a:pathLst>
            </a:custGeom>
            <a:solidFill>
              <a:srgbClr val="ED171F"/>
            </a:solidFill>
            <a:ln w="9525">
              <a:noFill/>
              <a:round/>
              <a:headEnd/>
              <a:tailEnd/>
            </a:ln>
          </p:spPr>
          <p:txBody>
            <a:bodyPr/>
            <a:lstStyle/>
            <a:p>
              <a:endParaRPr lang="en-US"/>
            </a:p>
          </p:txBody>
        </p:sp>
        <p:sp>
          <p:nvSpPr>
            <p:cNvPr id="54" name="Freeform 14"/>
            <p:cNvSpPr>
              <a:spLocks noEditPoints="1"/>
            </p:cNvSpPr>
            <p:nvPr/>
          </p:nvSpPr>
          <p:spPr bwMode="auto">
            <a:xfrm>
              <a:off x="745" y="3504"/>
              <a:ext cx="54" cy="59"/>
            </a:xfrm>
            <a:custGeom>
              <a:avLst/>
              <a:gdLst/>
              <a:ahLst/>
              <a:cxnLst>
                <a:cxn ang="0">
                  <a:pos x="0" y="59"/>
                </a:cxn>
                <a:cxn ang="0">
                  <a:pos x="29" y="39"/>
                </a:cxn>
                <a:cxn ang="0">
                  <a:pos x="54" y="0"/>
                </a:cxn>
                <a:cxn ang="0">
                  <a:pos x="54" y="0"/>
                </a:cxn>
                <a:cxn ang="0">
                  <a:pos x="29" y="39"/>
                </a:cxn>
                <a:cxn ang="0">
                  <a:pos x="0" y="59"/>
                </a:cxn>
                <a:cxn ang="0">
                  <a:pos x="0" y="59"/>
                </a:cxn>
                <a:cxn ang="0">
                  <a:pos x="0" y="59"/>
                </a:cxn>
                <a:cxn ang="0">
                  <a:pos x="0" y="59"/>
                </a:cxn>
                <a:cxn ang="0">
                  <a:pos x="0" y="59"/>
                </a:cxn>
              </a:cxnLst>
              <a:rect l="0" t="0" r="r" b="b"/>
              <a:pathLst>
                <a:path w="54" h="59">
                  <a:moveTo>
                    <a:pt x="0" y="59"/>
                  </a:moveTo>
                  <a:lnTo>
                    <a:pt x="29" y="39"/>
                  </a:lnTo>
                  <a:lnTo>
                    <a:pt x="54" y="0"/>
                  </a:lnTo>
                  <a:lnTo>
                    <a:pt x="54" y="0"/>
                  </a:lnTo>
                  <a:lnTo>
                    <a:pt x="29" y="39"/>
                  </a:lnTo>
                  <a:lnTo>
                    <a:pt x="0" y="59"/>
                  </a:lnTo>
                  <a:lnTo>
                    <a:pt x="0" y="59"/>
                  </a:lnTo>
                  <a:close/>
                  <a:moveTo>
                    <a:pt x="0" y="59"/>
                  </a:moveTo>
                  <a:lnTo>
                    <a:pt x="0" y="59"/>
                  </a:lnTo>
                  <a:lnTo>
                    <a:pt x="0" y="59"/>
                  </a:lnTo>
                  <a:close/>
                </a:path>
              </a:pathLst>
            </a:custGeom>
            <a:solidFill>
              <a:srgbClr val="ED171F"/>
            </a:solidFill>
            <a:ln w="9525">
              <a:noFill/>
              <a:round/>
              <a:headEnd/>
              <a:tailEnd/>
            </a:ln>
          </p:spPr>
          <p:txBody>
            <a:bodyPr/>
            <a:lstStyle/>
            <a:p>
              <a:endParaRPr lang="en-US"/>
            </a:p>
          </p:txBody>
        </p:sp>
        <p:sp>
          <p:nvSpPr>
            <p:cNvPr id="55" name="Freeform 15"/>
            <p:cNvSpPr>
              <a:spLocks noEditPoints="1"/>
            </p:cNvSpPr>
            <p:nvPr/>
          </p:nvSpPr>
          <p:spPr bwMode="auto">
            <a:xfrm>
              <a:off x="799" y="3446"/>
              <a:ext cx="9" cy="58"/>
            </a:xfrm>
            <a:custGeom>
              <a:avLst/>
              <a:gdLst/>
              <a:ahLst/>
              <a:cxnLst>
                <a:cxn ang="0">
                  <a:pos x="0" y="58"/>
                </a:cxn>
                <a:cxn ang="0">
                  <a:pos x="4" y="39"/>
                </a:cxn>
                <a:cxn ang="0">
                  <a:pos x="9" y="19"/>
                </a:cxn>
                <a:cxn ang="0">
                  <a:pos x="9" y="5"/>
                </a:cxn>
                <a:cxn ang="0">
                  <a:pos x="9" y="0"/>
                </a:cxn>
                <a:cxn ang="0">
                  <a:pos x="9" y="0"/>
                </a:cxn>
                <a:cxn ang="0">
                  <a:pos x="9" y="5"/>
                </a:cxn>
                <a:cxn ang="0">
                  <a:pos x="9" y="19"/>
                </a:cxn>
                <a:cxn ang="0">
                  <a:pos x="4" y="39"/>
                </a:cxn>
                <a:cxn ang="0">
                  <a:pos x="0" y="58"/>
                </a:cxn>
                <a:cxn ang="0">
                  <a:pos x="0" y="58"/>
                </a:cxn>
                <a:cxn ang="0">
                  <a:pos x="0" y="58"/>
                </a:cxn>
                <a:cxn ang="0">
                  <a:pos x="0" y="58"/>
                </a:cxn>
                <a:cxn ang="0">
                  <a:pos x="0" y="58"/>
                </a:cxn>
              </a:cxnLst>
              <a:rect l="0" t="0" r="r" b="b"/>
              <a:pathLst>
                <a:path w="9" h="58">
                  <a:moveTo>
                    <a:pt x="0" y="58"/>
                  </a:moveTo>
                  <a:lnTo>
                    <a:pt x="4" y="39"/>
                  </a:lnTo>
                  <a:lnTo>
                    <a:pt x="9" y="19"/>
                  </a:lnTo>
                  <a:lnTo>
                    <a:pt x="9" y="5"/>
                  </a:lnTo>
                  <a:lnTo>
                    <a:pt x="9" y="0"/>
                  </a:lnTo>
                  <a:lnTo>
                    <a:pt x="9" y="0"/>
                  </a:lnTo>
                  <a:lnTo>
                    <a:pt x="9" y="5"/>
                  </a:lnTo>
                  <a:lnTo>
                    <a:pt x="9" y="19"/>
                  </a:lnTo>
                  <a:lnTo>
                    <a:pt x="4" y="39"/>
                  </a:lnTo>
                  <a:lnTo>
                    <a:pt x="0" y="58"/>
                  </a:lnTo>
                  <a:lnTo>
                    <a:pt x="0" y="58"/>
                  </a:lnTo>
                  <a:close/>
                  <a:moveTo>
                    <a:pt x="0" y="58"/>
                  </a:moveTo>
                  <a:lnTo>
                    <a:pt x="0" y="58"/>
                  </a:lnTo>
                  <a:lnTo>
                    <a:pt x="0" y="58"/>
                  </a:lnTo>
                  <a:close/>
                </a:path>
              </a:pathLst>
            </a:custGeom>
            <a:solidFill>
              <a:srgbClr val="ED171F"/>
            </a:solidFill>
            <a:ln w="9525">
              <a:noFill/>
              <a:round/>
              <a:headEnd/>
              <a:tailEnd/>
            </a:ln>
          </p:spPr>
          <p:txBody>
            <a:bodyPr/>
            <a:lstStyle/>
            <a:p>
              <a:endParaRPr lang="en-US"/>
            </a:p>
          </p:txBody>
        </p:sp>
        <p:sp>
          <p:nvSpPr>
            <p:cNvPr id="56" name="Freeform 16"/>
            <p:cNvSpPr>
              <a:spLocks noEditPoints="1"/>
            </p:cNvSpPr>
            <p:nvPr/>
          </p:nvSpPr>
          <p:spPr bwMode="auto">
            <a:xfrm>
              <a:off x="808" y="3226"/>
              <a:ext cx="1" cy="220"/>
            </a:xfrm>
            <a:custGeom>
              <a:avLst/>
              <a:gdLst/>
              <a:ahLst/>
              <a:cxnLst>
                <a:cxn ang="0">
                  <a:pos x="0" y="220"/>
                </a:cxn>
                <a:cxn ang="0">
                  <a:pos x="0" y="210"/>
                </a:cxn>
                <a:cxn ang="0">
                  <a:pos x="0" y="181"/>
                </a:cxn>
                <a:cxn ang="0">
                  <a:pos x="0" y="146"/>
                </a:cxn>
                <a:cxn ang="0">
                  <a:pos x="0" y="107"/>
                </a:cxn>
                <a:cxn ang="0">
                  <a:pos x="0" y="68"/>
                </a:cxn>
                <a:cxn ang="0">
                  <a:pos x="0" y="34"/>
                </a:cxn>
                <a:cxn ang="0">
                  <a:pos x="0" y="10"/>
                </a:cxn>
                <a:cxn ang="0">
                  <a:pos x="0" y="5"/>
                </a:cxn>
                <a:cxn ang="0">
                  <a:pos x="0" y="0"/>
                </a:cxn>
                <a:cxn ang="0">
                  <a:pos x="0" y="0"/>
                </a:cxn>
                <a:cxn ang="0">
                  <a:pos x="0" y="5"/>
                </a:cxn>
                <a:cxn ang="0">
                  <a:pos x="0" y="10"/>
                </a:cxn>
                <a:cxn ang="0">
                  <a:pos x="0" y="34"/>
                </a:cxn>
                <a:cxn ang="0">
                  <a:pos x="0" y="68"/>
                </a:cxn>
                <a:cxn ang="0">
                  <a:pos x="0" y="107"/>
                </a:cxn>
                <a:cxn ang="0">
                  <a:pos x="0" y="146"/>
                </a:cxn>
                <a:cxn ang="0">
                  <a:pos x="0" y="181"/>
                </a:cxn>
                <a:cxn ang="0">
                  <a:pos x="0" y="210"/>
                </a:cxn>
                <a:cxn ang="0">
                  <a:pos x="0" y="220"/>
                </a:cxn>
                <a:cxn ang="0">
                  <a:pos x="0" y="220"/>
                </a:cxn>
                <a:cxn ang="0">
                  <a:pos x="0" y="220"/>
                </a:cxn>
                <a:cxn ang="0">
                  <a:pos x="0" y="220"/>
                </a:cxn>
                <a:cxn ang="0">
                  <a:pos x="0" y="220"/>
                </a:cxn>
              </a:cxnLst>
              <a:rect l="0" t="0" r="r" b="b"/>
              <a:pathLst>
                <a:path h="220">
                  <a:moveTo>
                    <a:pt x="0" y="220"/>
                  </a:moveTo>
                  <a:lnTo>
                    <a:pt x="0" y="210"/>
                  </a:lnTo>
                  <a:lnTo>
                    <a:pt x="0" y="181"/>
                  </a:lnTo>
                  <a:lnTo>
                    <a:pt x="0" y="146"/>
                  </a:lnTo>
                  <a:lnTo>
                    <a:pt x="0" y="107"/>
                  </a:lnTo>
                  <a:lnTo>
                    <a:pt x="0" y="68"/>
                  </a:lnTo>
                  <a:lnTo>
                    <a:pt x="0" y="34"/>
                  </a:lnTo>
                  <a:lnTo>
                    <a:pt x="0" y="10"/>
                  </a:lnTo>
                  <a:lnTo>
                    <a:pt x="0" y="5"/>
                  </a:lnTo>
                  <a:lnTo>
                    <a:pt x="0" y="0"/>
                  </a:lnTo>
                  <a:lnTo>
                    <a:pt x="0" y="0"/>
                  </a:lnTo>
                  <a:lnTo>
                    <a:pt x="0" y="5"/>
                  </a:lnTo>
                  <a:lnTo>
                    <a:pt x="0" y="10"/>
                  </a:lnTo>
                  <a:lnTo>
                    <a:pt x="0" y="34"/>
                  </a:lnTo>
                  <a:lnTo>
                    <a:pt x="0" y="68"/>
                  </a:lnTo>
                  <a:lnTo>
                    <a:pt x="0" y="107"/>
                  </a:lnTo>
                  <a:lnTo>
                    <a:pt x="0" y="146"/>
                  </a:lnTo>
                  <a:lnTo>
                    <a:pt x="0" y="181"/>
                  </a:lnTo>
                  <a:lnTo>
                    <a:pt x="0" y="210"/>
                  </a:lnTo>
                  <a:lnTo>
                    <a:pt x="0" y="220"/>
                  </a:lnTo>
                  <a:lnTo>
                    <a:pt x="0" y="220"/>
                  </a:lnTo>
                  <a:close/>
                  <a:moveTo>
                    <a:pt x="0" y="220"/>
                  </a:moveTo>
                  <a:lnTo>
                    <a:pt x="0" y="220"/>
                  </a:lnTo>
                  <a:lnTo>
                    <a:pt x="0" y="220"/>
                  </a:lnTo>
                  <a:close/>
                </a:path>
              </a:pathLst>
            </a:custGeom>
            <a:solidFill>
              <a:srgbClr val="ED171F"/>
            </a:solidFill>
            <a:ln w="9525">
              <a:noFill/>
              <a:round/>
              <a:headEnd/>
              <a:tailEnd/>
            </a:ln>
          </p:spPr>
          <p:txBody>
            <a:bodyPr/>
            <a:lstStyle/>
            <a:p>
              <a:endParaRPr lang="en-US"/>
            </a:p>
          </p:txBody>
        </p:sp>
        <p:sp>
          <p:nvSpPr>
            <p:cNvPr id="57" name="Freeform 17"/>
            <p:cNvSpPr>
              <a:spLocks noEditPoints="1"/>
            </p:cNvSpPr>
            <p:nvPr/>
          </p:nvSpPr>
          <p:spPr bwMode="auto">
            <a:xfrm>
              <a:off x="706" y="3226"/>
              <a:ext cx="102" cy="1"/>
            </a:xfrm>
            <a:custGeom>
              <a:avLst/>
              <a:gdLst/>
              <a:ahLst/>
              <a:cxnLst>
                <a:cxn ang="0">
                  <a:pos x="102" y="0"/>
                </a:cxn>
                <a:cxn ang="0">
                  <a:pos x="0" y="0"/>
                </a:cxn>
                <a:cxn ang="0">
                  <a:pos x="102" y="0"/>
                </a:cxn>
                <a:cxn ang="0">
                  <a:pos x="102" y="0"/>
                </a:cxn>
                <a:cxn ang="0">
                  <a:pos x="102" y="0"/>
                </a:cxn>
                <a:cxn ang="0">
                  <a:pos x="102" y="0"/>
                </a:cxn>
                <a:cxn ang="0">
                  <a:pos x="102" y="0"/>
                </a:cxn>
              </a:cxnLst>
              <a:rect l="0" t="0" r="r" b="b"/>
              <a:pathLst>
                <a:path w="102">
                  <a:moveTo>
                    <a:pt x="102" y="0"/>
                  </a:moveTo>
                  <a:lnTo>
                    <a:pt x="0" y="0"/>
                  </a:lnTo>
                  <a:lnTo>
                    <a:pt x="102" y="0"/>
                  </a:lnTo>
                  <a:lnTo>
                    <a:pt x="102" y="0"/>
                  </a:lnTo>
                  <a:close/>
                  <a:moveTo>
                    <a:pt x="102" y="0"/>
                  </a:moveTo>
                  <a:lnTo>
                    <a:pt x="102" y="0"/>
                  </a:lnTo>
                  <a:lnTo>
                    <a:pt x="102" y="0"/>
                  </a:lnTo>
                  <a:close/>
                </a:path>
              </a:pathLst>
            </a:custGeom>
            <a:solidFill>
              <a:srgbClr val="ED171F"/>
            </a:solidFill>
            <a:ln w="9525">
              <a:noFill/>
              <a:round/>
              <a:headEnd/>
              <a:tailEnd/>
            </a:ln>
          </p:spPr>
          <p:txBody>
            <a:bodyPr/>
            <a:lstStyle/>
            <a:p>
              <a:endParaRPr lang="en-US"/>
            </a:p>
          </p:txBody>
        </p:sp>
        <p:sp>
          <p:nvSpPr>
            <p:cNvPr id="58" name="Freeform 18"/>
            <p:cNvSpPr>
              <a:spLocks noEditPoints="1"/>
            </p:cNvSpPr>
            <p:nvPr/>
          </p:nvSpPr>
          <p:spPr bwMode="auto">
            <a:xfrm>
              <a:off x="706" y="3226"/>
              <a:ext cx="1" cy="44"/>
            </a:xfrm>
            <a:custGeom>
              <a:avLst/>
              <a:gdLst/>
              <a:ahLst/>
              <a:cxnLst>
                <a:cxn ang="0">
                  <a:pos x="0" y="0"/>
                </a:cxn>
                <a:cxn ang="0">
                  <a:pos x="0" y="44"/>
                </a:cxn>
                <a:cxn ang="0">
                  <a:pos x="0" y="0"/>
                </a:cxn>
                <a:cxn ang="0">
                  <a:pos x="0" y="0"/>
                </a:cxn>
                <a:cxn ang="0">
                  <a:pos x="0" y="0"/>
                </a:cxn>
                <a:cxn ang="0">
                  <a:pos x="0" y="0"/>
                </a:cxn>
                <a:cxn ang="0">
                  <a:pos x="0" y="0"/>
                </a:cxn>
              </a:cxnLst>
              <a:rect l="0" t="0" r="r" b="b"/>
              <a:pathLst>
                <a:path h="44">
                  <a:moveTo>
                    <a:pt x="0" y="0"/>
                  </a:moveTo>
                  <a:lnTo>
                    <a:pt x="0" y="44"/>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59" name="Freeform 19"/>
            <p:cNvSpPr>
              <a:spLocks noEditPoints="1"/>
            </p:cNvSpPr>
            <p:nvPr/>
          </p:nvSpPr>
          <p:spPr bwMode="auto">
            <a:xfrm>
              <a:off x="662" y="3270"/>
              <a:ext cx="44" cy="1"/>
            </a:xfrm>
            <a:custGeom>
              <a:avLst/>
              <a:gdLst/>
              <a:ahLst/>
              <a:cxnLst>
                <a:cxn ang="0">
                  <a:pos x="44" y="0"/>
                </a:cxn>
                <a:cxn ang="0">
                  <a:pos x="0" y="0"/>
                </a:cxn>
                <a:cxn ang="0">
                  <a:pos x="44" y="0"/>
                </a:cxn>
                <a:cxn ang="0">
                  <a:pos x="44" y="0"/>
                </a:cxn>
                <a:cxn ang="0">
                  <a:pos x="44" y="0"/>
                </a:cxn>
                <a:cxn ang="0">
                  <a:pos x="44" y="0"/>
                </a:cxn>
                <a:cxn ang="0">
                  <a:pos x="44" y="0"/>
                </a:cxn>
              </a:cxnLst>
              <a:rect l="0" t="0" r="r" b="b"/>
              <a:pathLst>
                <a:path w="44">
                  <a:moveTo>
                    <a:pt x="44" y="0"/>
                  </a:moveTo>
                  <a:lnTo>
                    <a:pt x="0" y="0"/>
                  </a:lnTo>
                  <a:lnTo>
                    <a:pt x="44" y="0"/>
                  </a:lnTo>
                  <a:lnTo>
                    <a:pt x="44" y="0"/>
                  </a:lnTo>
                  <a:close/>
                  <a:moveTo>
                    <a:pt x="44" y="0"/>
                  </a:moveTo>
                  <a:lnTo>
                    <a:pt x="44" y="0"/>
                  </a:lnTo>
                  <a:lnTo>
                    <a:pt x="44" y="0"/>
                  </a:lnTo>
                  <a:close/>
                </a:path>
              </a:pathLst>
            </a:custGeom>
            <a:solidFill>
              <a:srgbClr val="ED171F"/>
            </a:solidFill>
            <a:ln w="9525">
              <a:noFill/>
              <a:round/>
              <a:headEnd/>
              <a:tailEnd/>
            </a:ln>
          </p:spPr>
          <p:txBody>
            <a:bodyPr/>
            <a:lstStyle/>
            <a:p>
              <a:endParaRPr lang="en-US"/>
            </a:p>
          </p:txBody>
        </p:sp>
        <p:sp>
          <p:nvSpPr>
            <p:cNvPr id="60" name="Freeform 20"/>
            <p:cNvSpPr>
              <a:spLocks noEditPoints="1"/>
            </p:cNvSpPr>
            <p:nvPr/>
          </p:nvSpPr>
          <p:spPr bwMode="auto">
            <a:xfrm>
              <a:off x="662" y="3226"/>
              <a:ext cx="1" cy="44"/>
            </a:xfrm>
            <a:custGeom>
              <a:avLst/>
              <a:gdLst/>
              <a:ahLst/>
              <a:cxnLst>
                <a:cxn ang="0">
                  <a:pos x="0" y="44"/>
                </a:cxn>
                <a:cxn ang="0">
                  <a:pos x="0" y="0"/>
                </a:cxn>
                <a:cxn ang="0">
                  <a:pos x="0" y="44"/>
                </a:cxn>
                <a:cxn ang="0">
                  <a:pos x="0" y="44"/>
                </a:cxn>
                <a:cxn ang="0">
                  <a:pos x="0" y="44"/>
                </a:cxn>
                <a:cxn ang="0">
                  <a:pos x="0" y="44"/>
                </a:cxn>
                <a:cxn ang="0">
                  <a:pos x="0" y="44"/>
                </a:cxn>
              </a:cxnLst>
              <a:rect l="0" t="0" r="r" b="b"/>
              <a:pathLst>
                <a:path h="44">
                  <a:moveTo>
                    <a:pt x="0" y="44"/>
                  </a:moveTo>
                  <a:lnTo>
                    <a:pt x="0" y="0"/>
                  </a:lnTo>
                  <a:lnTo>
                    <a:pt x="0" y="44"/>
                  </a:lnTo>
                  <a:lnTo>
                    <a:pt x="0" y="44"/>
                  </a:lnTo>
                  <a:close/>
                  <a:moveTo>
                    <a:pt x="0" y="44"/>
                  </a:moveTo>
                  <a:lnTo>
                    <a:pt x="0" y="44"/>
                  </a:lnTo>
                  <a:lnTo>
                    <a:pt x="0" y="44"/>
                  </a:lnTo>
                  <a:close/>
                </a:path>
              </a:pathLst>
            </a:custGeom>
            <a:solidFill>
              <a:srgbClr val="ED171F"/>
            </a:solidFill>
            <a:ln w="9525">
              <a:noFill/>
              <a:round/>
              <a:headEnd/>
              <a:tailEnd/>
            </a:ln>
          </p:spPr>
          <p:txBody>
            <a:bodyPr/>
            <a:lstStyle/>
            <a:p>
              <a:endParaRPr lang="en-US"/>
            </a:p>
          </p:txBody>
        </p:sp>
        <p:sp>
          <p:nvSpPr>
            <p:cNvPr id="61" name="Freeform 21"/>
            <p:cNvSpPr>
              <a:spLocks noEditPoints="1"/>
            </p:cNvSpPr>
            <p:nvPr/>
          </p:nvSpPr>
          <p:spPr bwMode="auto">
            <a:xfrm>
              <a:off x="614" y="3226"/>
              <a:ext cx="48" cy="1"/>
            </a:xfrm>
            <a:custGeom>
              <a:avLst/>
              <a:gdLst/>
              <a:ahLst/>
              <a:cxnLst>
                <a:cxn ang="0">
                  <a:pos x="48" y="0"/>
                </a:cxn>
                <a:cxn ang="0">
                  <a:pos x="0" y="0"/>
                </a:cxn>
                <a:cxn ang="0">
                  <a:pos x="48" y="0"/>
                </a:cxn>
                <a:cxn ang="0">
                  <a:pos x="48" y="0"/>
                </a:cxn>
                <a:cxn ang="0">
                  <a:pos x="48" y="0"/>
                </a:cxn>
                <a:cxn ang="0">
                  <a:pos x="48" y="0"/>
                </a:cxn>
                <a:cxn ang="0">
                  <a:pos x="48" y="0"/>
                </a:cxn>
              </a:cxnLst>
              <a:rect l="0" t="0" r="r" b="b"/>
              <a:pathLst>
                <a:path w="48">
                  <a:moveTo>
                    <a:pt x="48" y="0"/>
                  </a:moveTo>
                  <a:lnTo>
                    <a:pt x="0" y="0"/>
                  </a:lnTo>
                  <a:lnTo>
                    <a:pt x="48" y="0"/>
                  </a:lnTo>
                  <a:lnTo>
                    <a:pt x="48" y="0"/>
                  </a:lnTo>
                  <a:close/>
                  <a:moveTo>
                    <a:pt x="48" y="0"/>
                  </a:moveTo>
                  <a:lnTo>
                    <a:pt x="48" y="0"/>
                  </a:lnTo>
                  <a:lnTo>
                    <a:pt x="48" y="0"/>
                  </a:lnTo>
                  <a:close/>
                </a:path>
              </a:pathLst>
            </a:custGeom>
            <a:solidFill>
              <a:srgbClr val="ED171F"/>
            </a:solidFill>
            <a:ln w="9525">
              <a:noFill/>
              <a:round/>
              <a:headEnd/>
              <a:tailEnd/>
            </a:ln>
          </p:spPr>
          <p:txBody>
            <a:bodyPr/>
            <a:lstStyle/>
            <a:p>
              <a:endParaRPr lang="en-US"/>
            </a:p>
          </p:txBody>
        </p:sp>
        <p:sp>
          <p:nvSpPr>
            <p:cNvPr id="62" name="Freeform 22"/>
            <p:cNvSpPr>
              <a:spLocks noEditPoints="1"/>
            </p:cNvSpPr>
            <p:nvPr/>
          </p:nvSpPr>
          <p:spPr bwMode="auto">
            <a:xfrm>
              <a:off x="614" y="3226"/>
              <a:ext cx="1" cy="44"/>
            </a:xfrm>
            <a:custGeom>
              <a:avLst/>
              <a:gdLst/>
              <a:ahLst/>
              <a:cxnLst>
                <a:cxn ang="0">
                  <a:pos x="0" y="0"/>
                </a:cxn>
                <a:cxn ang="0">
                  <a:pos x="0" y="44"/>
                </a:cxn>
                <a:cxn ang="0">
                  <a:pos x="0" y="0"/>
                </a:cxn>
                <a:cxn ang="0">
                  <a:pos x="0" y="0"/>
                </a:cxn>
                <a:cxn ang="0">
                  <a:pos x="0" y="0"/>
                </a:cxn>
                <a:cxn ang="0">
                  <a:pos x="0" y="0"/>
                </a:cxn>
                <a:cxn ang="0">
                  <a:pos x="0" y="0"/>
                </a:cxn>
              </a:cxnLst>
              <a:rect l="0" t="0" r="r" b="b"/>
              <a:pathLst>
                <a:path h="44">
                  <a:moveTo>
                    <a:pt x="0" y="0"/>
                  </a:moveTo>
                  <a:lnTo>
                    <a:pt x="0" y="44"/>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3" name="Freeform 23"/>
            <p:cNvSpPr>
              <a:spLocks noEditPoints="1"/>
            </p:cNvSpPr>
            <p:nvPr/>
          </p:nvSpPr>
          <p:spPr bwMode="auto">
            <a:xfrm>
              <a:off x="570" y="3270"/>
              <a:ext cx="44" cy="1"/>
            </a:xfrm>
            <a:custGeom>
              <a:avLst/>
              <a:gdLst/>
              <a:ahLst/>
              <a:cxnLst>
                <a:cxn ang="0">
                  <a:pos x="44" y="0"/>
                </a:cxn>
                <a:cxn ang="0">
                  <a:pos x="0" y="0"/>
                </a:cxn>
                <a:cxn ang="0">
                  <a:pos x="44" y="0"/>
                </a:cxn>
                <a:cxn ang="0">
                  <a:pos x="44" y="0"/>
                </a:cxn>
                <a:cxn ang="0">
                  <a:pos x="44" y="0"/>
                </a:cxn>
                <a:cxn ang="0">
                  <a:pos x="44" y="0"/>
                </a:cxn>
                <a:cxn ang="0">
                  <a:pos x="44" y="0"/>
                </a:cxn>
              </a:cxnLst>
              <a:rect l="0" t="0" r="r" b="b"/>
              <a:pathLst>
                <a:path w="44">
                  <a:moveTo>
                    <a:pt x="44" y="0"/>
                  </a:moveTo>
                  <a:lnTo>
                    <a:pt x="0" y="0"/>
                  </a:lnTo>
                  <a:lnTo>
                    <a:pt x="44" y="0"/>
                  </a:lnTo>
                  <a:lnTo>
                    <a:pt x="44" y="0"/>
                  </a:lnTo>
                  <a:close/>
                  <a:moveTo>
                    <a:pt x="44" y="0"/>
                  </a:moveTo>
                  <a:lnTo>
                    <a:pt x="44" y="0"/>
                  </a:lnTo>
                  <a:lnTo>
                    <a:pt x="44" y="0"/>
                  </a:lnTo>
                  <a:close/>
                </a:path>
              </a:pathLst>
            </a:custGeom>
            <a:solidFill>
              <a:srgbClr val="ED171F"/>
            </a:solidFill>
            <a:ln w="9525">
              <a:noFill/>
              <a:round/>
              <a:headEnd/>
              <a:tailEnd/>
            </a:ln>
          </p:spPr>
          <p:txBody>
            <a:bodyPr/>
            <a:lstStyle/>
            <a:p>
              <a:endParaRPr lang="en-US"/>
            </a:p>
          </p:txBody>
        </p:sp>
        <p:sp>
          <p:nvSpPr>
            <p:cNvPr id="64" name="Freeform 24"/>
            <p:cNvSpPr>
              <a:spLocks noEditPoints="1"/>
            </p:cNvSpPr>
            <p:nvPr/>
          </p:nvSpPr>
          <p:spPr bwMode="auto">
            <a:xfrm>
              <a:off x="570" y="3226"/>
              <a:ext cx="1" cy="44"/>
            </a:xfrm>
            <a:custGeom>
              <a:avLst/>
              <a:gdLst/>
              <a:ahLst/>
              <a:cxnLst>
                <a:cxn ang="0">
                  <a:pos x="0" y="44"/>
                </a:cxn>
                <a:cxn ang="0">
                  <a:pos x="0" y="0"/>
                </a:cxn>
                <a:cxn ang="0">
                  <a:pos x="0" y="44"/>
                </a:cxn>
                <a:cxn ang="0">
                  <a:pos x="0" y="44"/>
                </a:cxn>
                <a:cxn ang="0">
                  <a:pos x="0" y="44"/>
                </a:cxn>
                <a:cxn ang="0">
                  <a:pos x="0" y="44"/>
                </a:cxn>
                <a:cxn ang="0">
                  <a:pos x="0" y="44"/>
                </a:cxn>
              </a:cxnLst>
              <a:rect l="0" t="0" r="r" b="b"/>
              <a:pathLst>
                <a:path h="44">
                  <a:moveTo>
                    <a:pt x="0" y="44"/>
                  </a:moveTo>
                  <a:lnTo>
                    <a:pt x="0" y="0"/>
                  </a:lnTo>
                  <a:lnTo>
                    <a:pt x="0" y="44"/>
                  </a:lnTo>
                  <a:lnTo>
                    <a:pt x="0" y="44"/>
                  </a:lnTo>
                  <a:close/>
                  <a:moveTo>
                    <a:pt x="0" y="44"/>
                  </a:moveTo>
                  <a:lnTo>
                    <a:pt x="0" y="44"/>
                  </a:lnTo>
                  <a:lnTo>
                    <a:pt x="0" y="44"/>
                  </a:lnTo>
                  <a:close/>
                </a:path>
              </a:pathLst>
            </a:custGeom>
            <a:solidFill>
              <a:srgbClr val="ED171F"/>
            </a:solidFill>
            <a:ln w="9525">
              <a:noFill/>
              <a:round/>
              <a:headEnd/>
              <a:tailEnd/>
            </a:ln>
          </p:spPr>
          <p:txBody>
            <a:bodyPr/>
            <a:lstStyle/>
            <a:p>
              <a:endParaRPr lang="en-US"/>
            </a:p>
          </p:txBody>
        </p:sp>
        <p:sp>
          <p:nvSpPr>
            <p:cNvPr id="65" name="Freeform 25"/>
            <p:cNvSpPr>
              <a:spLocks noEditPoints="1"/>
            </p:cNvSpPr>
            <p:nvPr/>
          </p:nvSpPr>
          <p:spPr bwMode="auto">
            <a:xfrm>
              <a:off x="516" y="3226"/>
              <a:ext cx="54" cy="1"/>
            </a:xfrm>
            <a:custGeom>
              <a:avLst/>
              <a:gdLst/>
              <a:ahLst/>
              <a:cxnLst>
                <a:cxn ang="0">
                  <a:pos x="54" y="0"/>
                </a:cxn>
                <a:cxn ang="0">
                  <a:pos x="0" y="0"/>
                </a:cxn>
                <a:cxn ang="0">
                  <a:pos x="54" y="0"/>
                </a:cxn>
                <a:cxn ang="0">
                  <a:pos x="54" y="0"/>
                </a:cxn>
                <a:cxn ang="0">
                  <a:pos x="54" y="0"/>
                </a:cxn>
                <a:cxn ang="0">
                  <a:pos x="54" y="0"/>
                </a:cxn>
                <a:cxn ang="0">
                  <a:pos x="54" y="0"/>
                </a:cxn>
              </a:cxnLst>
              <a:rect l="0" t="0" r="r" b="b"/>
              <a:pathLst>
                <a:path w="54">
                  <a:moveTo>
                    <a:pt x="54" y="0"/>
                  </a:moveTo>
                  <a:lnTo>
                    <a:pt x="0" y="0"/>
                  </a:lnTo>
                  <a:lnTo>
                    <a:pt x="54" y="0"/>
                  </a:lnTo>
                  <a:lnTo>
                    <a:pt x="54" y="0"/>
                  </a:lnTo>
                  <a:close/>
                  <a:moveTo>
                    <a:pt x="54" y="0"/>
                  </a:moveTo>
                  <a:lnTo>
                    <a:pt x="54" y="0"/>
                  </a:lnTo>
                  <a:lnTo>
                    <a:pt x="54" y="0"/>
                  </a:lnTo>
                  <a:close/>
                </a:path>
              </a:pathLst>
            </a:custGeom>
            <a:solidFill>
              <a:srgbClr val="ED171F"/>
            </a:solidFill>
            <a:ln w="9525">
              <a:noFill/>
              <a:round/>
              <a:headEnd/>
              <a:tailEnd/>
            </a:ln>
          </p:spPr>
          <p:txBody>
            <a:bodyPr/>
            <a:lstStyle/>
            <a:p>
              <a:endParaRPr lang="en-US"/>
            </a:p>
          </p:txBody>
        </p:sp>
        <p:sp>
          <p:nvSpPr>
            <p:cNvPr id="66" name="Freeform 26"/>
            <p:cNvSpPr>
              <a:spLocks noEditPoints="1"/>
            </p:cNvSpPr>
            <p:nvPr/>
          </p:nvSpPr>
          <p:spPr bwMode="auto">
            <a:xfrm>
              <a:off x="516" y="3226"/>
              <a:ext cx="1" cy="220"/>
            </a:xfrm>
            <a:custGeom>
              <a:avLst/>
              <a:gdLst/>
              <a:ahLst/>
              <a:cxnLst>
                <a:cxn ang="0">
                  <a:pos x="0" y="0"/>
                </a:cxn>
                <a:cxn ang="0">
                  <a:pos x="0" y="5"/>
                </a:cxn>
                <a:cxn ang="0">
                  <a:pos x="0" y="10"/>
                </a:cxn>
                <a:cxn ang="0">
                  <a:pos x="0" y="34"/>
                </a:cxn>
                <a:cxn ang="0">
                  <a:pos x="0" y="68"/>
                </a:cxn>
                <a:cxn ang="0">
                  <a:pos x="0" y="107"/>
                </a:cxn>
                <a:cxn ang="0">
                  <a:pos x="0" y="146"/>
                </a:cxn>
                <a:cxn ang="0">
                  <a:pos x="0" y="186"/>
                </a:cxn>
                <a:cxn ang="0">
                  <a:pos x="0" y="210"/>
                </a:cxn>
                <a:cxn ang="0">
                  <a:pos x="0" y="215"/>
                </a:cxn>
                <a:cxn ang="0">
                  <a:pos x="0" y="220"/>
                </a:cxn>
                <a:cxn ang="0">
                  <a:pos x="0" y="220"/>
                </a:cxn>
                <a:cxn ang="0">
                  <a:pos x="0" y="215"/>
                </a:cxn>
                <a:cxn ang="0">
                  <a:pos x="0" y="210"/>
                </a:cxn>
                <a:cxn ang="0">
                  <a:pos x="0" y="186"/>
                </a:cxn>
                <a:cxn ang="0">
                  <a:pos x="0" y="146"/>
                </a:cxn>
                <a:cxn ang="0">
                  <a:pos x="0" y="107"/>
                </a:cxn>
                <a:cxn ang="0">
                  <a:pos x="0" y="68"/>
                </a:cxn>
                <a:cxn ang="0">
                  <a:pos x="0" y="34"/>
                </a:cxn>
                <a:cxn ang="0">
                  <a:pos x="0" y="10"/>
                </a:cxn>
                <a:cxn ang="0">
                  <a:pos x="0" y="5"/>
                </a:cxn>
                <a:cxn ang="0">
                  <a:pos x="0" y="0"/>
                </a:cxn>
                <a:cxn ang="0">
                  <a:pos x="0" y="0"/>
                </a:cxn>
                <a:cxn ang="0">
                  <a:pos x="0" y="0"/>
                </a:cxn>
                <a:cxn ang="0">
                  <a:pos x="0" y="0"/>
                </a:cxn>
                <a:cxn ang="0">
                  <a:pos x="0" y="0"/>
                </a:cxn>
              </a:cxnLst>
              <a:rect l="0" t="0" r="r" b="b"/>
              <a:pathLst>
                <a:path h="220">
                  <a:moveTo>
                    <a:pt x="0" y="0"/>
                  </a:moveTo>
                  <a:lnTo>
                    <a:pt x="0" y="5"/>
                  </a:lnTo>
                  <a:lnTo>
                    <a:pt x="0" y="10"/>
                  </a:lnTo>
                  <a:lnTo>
                    <a:pt x="0" y="34"/>
                  </a:lnTo>
                  <a:lnTo>
                    <a:pt x="0" y="68"/>
                  </a:lnTo>
                  <a:lnTo>
                    <a:pt x="0" y="107"/>
                  </a:lnTo>
                  <a:lnTo>
                    <a:pt x="0" y="146"/>
                  </a:lnTo>
                  <a:lnTo>
                    <a:pt x="0" y="186"/>
                  </a:lnTo>
                  <a:lnTo>
                    <a:pt x="0" y="210"/>
                  </a:lnTo>
                  <a:lnTo>
                    <a:pt x="0" y="215"/>
                  </a:lnTo>
                  <a:lnTo>
                    <a:pt x="0" y="220"/>
                  </a:lnTo>
                  <a:lnTo>
                    <a:pt x="0" y="220"/>
                  </a:lnTo>
                  <a:lnTo>
                    <a:pt x="0" y="215"/>
                  </a:lnTo>
                  <a:lnTo>
                    <a:pt x="0" y="210"/>
                  </a:lnTo>
                  <a:lnTo>
                    <a:pt x="0" y="186"/>
                  </a:lnTo>
                  <a:lnTo>
                    <a:pt x="0" y="146"/>
                  </a:lnTo>
                  <a:lnTo>
                    <a:pt x="0" y="107"/>
                  </a:lnTo>
                  <a:lnTo>
                    <a:pt x="0" y="68"/>
                  </a:lnTo>
                  <a:lnTo>
                    <a:pt x="0" y="34"/>
                  </a:lnTo>
                  <a:lnTo>
                    <a:pt x="0" y="10"/>
                  </a:lnTo>
                  <a:lnTo>
                    <a:pt x="0" y="5"/>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7" name="Freeform 27"/>
            <p:cNvSpPr>
              <a:spLocks noEditPoints="1"/>
            </p:cNvSpPr>
            <p:nvPr/>
          </p:nvSpPr>
          <p:spPr bwMode="auto">
            <a:xfrm>
              <a:off x="516" y="3446"/>
              <a:ext cx="15" cy="58"/>
            </a:xfrm>
            <a:custGeom>
              <a:avLst/>
              <a:gdLst/>
              <a:ahLst/>
              <a:cxnLst>
                <a:cxn ang="0">
                  <a:pos x="0" y="0"/>
                </a:cxn>
                <a:cxn ang="0">
                  <a:pos x="0" y="5"/>
                </a:cxn>
                <a:cxn ang="0">
                  <a:pos x="0" y="19"/>
                </a:cxn>
                <a:cxn ang="0">
                  <a:pos x="5" y="34"/>
                </a:cxn>
                <a:cxn ang="0">
                  <a:pos x="15" y="58"/>
                </a:cxn>
                <a:cxn ang="0">
                  <a:pos x="15" y="58"/>
                </a:cxn>
                <a:cxn ang="0">
                  <a:pos x="5" y="34"/>
                </a:cxn>
                <a:cxn ang="0">
                  <a:pos x="0" y="19"/>
                </a:cxn>
                <a:cxn ang="0">
                  <a:pos x="0" y="5"/>
                </a:cxn>
                <a:cxn ang="0">
                  <a:pos x="0" y="0"/>
                </a:cxn>
                <a:cxn ang="0">
                  <a:pos x="0" y="0"/>
                </a:cxn>
                <a:cxn ang="0">
                  <a:pos x="0" y="0"/>
                </a:cxn>
                <a:cxn ang="0">
                  <a:pos x="0" y="0"/>
                </a:cxn>
                <a:cxn ang="0">
                  <a:pos x="0" y="0"/>
                </a:cxn>
              </a:cxnLst>
              <a:rect l="0" t="0" r="r" b="b"/>
              <a:pathLst>
                <a:path w="15" h="58">
                  <a:moveTo>
                    <a:pt x="0" y="0"/>
                  </a:moveTo>
                  <a:lnTo>
                    <a:pt x="0" y="5"/>
                  </a:lnTo>
                  <a:lnTo>
                    <a:pt x="0" y="19"/>
                  </a:lnTo>
                  <a:lnTo>
                    <a:pt x="5" y="34"/>
                  </a:lnTo>
                  <a:lnTo>
                    <a:pt x="15" y="58"/>
                  </a:lnTo>
                  <a:lnTo>
                    <a:pt x="15" y="58"/>
                  </a:lnTo>
                  <a:lnTo>
                    <a:pt x="5" y="34"/>
                  </a:lnTo>
                  <a:lnTo>
                    <a:pt x="0" y="19"/>
                  </a:lnTo>
                  <a:lnTo>
                    <a:pt x="0" y="5"/>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8" name="Freeform 28"/>
            <p:cNvSpPr>
              <a:spLocks/>
            </p:cNvSpPr>
            <p:nvPr/>
          </p:nvSpPr>
          <p:spPr bwMode="auto">
            <a:xfrm>
              <a:off x="531" y="3504"/>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9" name="Freeform 29"/>
            <p:cNvSpPr>
              <a:spLocks/>
            </p:cNvSpPr>
            <p:nvPr/>
          </p:nvSpPr>
          <p:spPr bwMode="auto">
            <a:xfrm>
              <a:off x="555" y="3289"/>
              <a:ext cx="166" cy="230"/>
            </a:xfrm>
            <a:custGeom>
              <a:avLst/>
              <a:gdLst/>
              <a:ahLst/>
              <a:cxnLst>
                <a:cxn ang="0">
                  <a:pos x="0" y="147"/>
                </a:cxn>
                <a:cxn ang="0">
                  <a:pos x="5" y="186"/>
                </a:cxn>
                <a:cxn ang="0">
                  <a:pos x="24" y="210"/>
                </a:cxn>
                <a:cxn ang="0">
                  <a:pos x="49" y="225"/>
                </a:cxn>
                <a:cxn ang="0">
                  <a:pos x="83" y="230"/>
                </a:cxn>
                <a:cxn ang="0">
                  <a:pos x="117" y="225"/>
                </a:cxn>
                <a:cxn ang="0">
                  <a:pos x="141" y="210"/>
                </a:cxn>
                <a:cxn ang="0">
                  <a:pos x="161" y="186"/>
                </a:cxn>
                <a:cxn ang="0">
                  <a:pos x="166" y="147"/>
                </a:cxn>
                <a:cxn ang="0">
                  <a:pos x="166" y="83"/>
                </a:cxn>
                <a:cxn ang="0">
                  <a:pos x="161" y="44"/>
                </a:cxn>
                <a:cxn ang="0">
                  <a:pos x="141" y="20"/>
                </a:cxn>
                <a:cxn ang="0">
                  <a:pos x="117" y="5"/>
                </a:cxn>
                <a:cxn ang="0">
                  <a:pos x="83" y="0"/>
                </a:cxn>
                <a:cxn ang="0">
                  <a:pos x="49" y="5"/>
                </a:cxn>
                <a:cxn ang="0">
                  <a:pos x="24" y="20"/>
                </a:cxn>
                <a:cxn ang="0">
                  <a:pos x="5" y="44"/>
                </a:cxn>
                <a:cxn ang="0">
                  <a:pos x="0" y="83"/>
                </a:cxn>
                <a:cxn ang="0">
                  <a:pos x="0" y="147"/>
                </a:cxn>
                <a:cxn ang="0">
                  <a:pos x="0" y="147"/>
                </a:cxn>
              </a:cxnLst>
              <a:rect l="0" t="0" r="r" b="b"/>
              <a:pathLst>
                <a:path w="166" h="230">
                  <a:moveTo>
                    <a:pt x="0" y="147"/>
                  </a:moveTo>
                  <a:lnTo>
                    <a:pt x="5" y="186"/>
                  </a:lnTo>
                  <a:lnTo>
                    <a:pt x="24" y="210"/>
                  </a:lnTo>
                  <a:lnTo>
                    <a:pt x="49" y="225"/>
                  </a:lnTo>
                  <a:lnTo>
                    <a:pt x="83" y="230"/>
                  </a:lnTo>
                  <a:lnTo>
                    <a:pt x="117" y="225"/>
                  </a:lnTo>
                  <a:lnTo>
                    <a:pt x="141" y="210"/>
                  </a:lnTo>
                  <a:lnTo>
                    <a:pt x="161" y="186"/>
                  </a:lnTo>
                  <a:lnTo>
                    <a:pt x="166" y="147"/>
                  </a:lnTo>
                  <a:lnTo>
                    <a:pt x="166" y="83"/>
                  </a:lnTo>
                  <a:lnTo>
                    <a:pt x="161" y="44"/>
                  </a:lnTo>
                  <a:lnTo>
                    <a:pt x="141" y="20"/>
                  </a:lnTo>
                  <a:lnTo>
                    <a:pt x="117" y="5"/>
                  </a:lnTo>
                  <a:lnTo>
                    <a:pt x="83" y="0"/>
                  </a:lnTo>
                  <a:lnTo>
                    <a:pt x="49" y="5"/>
                  </a:lnTo>
                  <a:lnTo>
                    <a:pt x="24" y="20"/>
                  </a:lnTo>
                  <a:lnTo>
                    <a:pt x="5" y="44"/>
                  </a:lnTo>
                  <a:lnTo>
                    <a:pt x="0" y="83"/>
                  </a:lnTo>
                  <a:lnTo>
                    <a:pt x="0" y="147"/>
                  </a:lnTo>
                  <a:lnTo>
                    <a:pt x="0" y="147"/>
                  </a:lnTo>
                  <a:close/>
                </a:path>
              </a:pathLst>
            </a:custGeom>
            <a:solidFill>
              <a:srgbClr val="FFFFFF"/>
            </a:solidFill>
            <a:ln w="9525">
              <a:noFill/>
              <a:round/>
              <a:headEnd/>
              <a:tailEnd/>
            </a:ln>
          </p:spPr>
          <p:txBody>
            <a:bodyPr/>
            <a:lstStyle/>
            <a:p>
              <a:endParaRPr lang="en-US"/>
            </a:p>
          </p:txBody>
        </p:sp>
        <p:sp>
          <p:nvSpPr>
            <p:cNvPr id="70" name="Freeform 30"/>
            <p:cNvSpPr>
              <a:spLocks/>
            </p:cNvSpPr>
            <p:nvPr/>
          </p:nvSpPr>
          <p:spPr bwMode="auto">
            <a:xfrm>
              <a:off x="555" y="3436"/>
              <a:ext cx="83" cy="83"/>
            </a:xfrm>
            <a:custGeom>
              <a:avLst/>
              <a:gdLst/>
              <a:ahLst/>
              <a:cxnLst>
                <a:cxn ang="0">
                  <a:pos x="0" y="0"/>
                </a:cxn>
                <a:cxn ang="0">
                  <a:pos x="5" y="39"/>
                </a:cxn>
                <a:cxn ang="0">
                  <a:pos x="24" y="63"/>
                </a:cxn>
                <a:cxn ang="0">
                  <a:pos x="49" y="78"/>
                </a:cxn>
                <a:cxn ang="0">
                  <a:pos x="83" y="83"/>
                </a:cxn>
                <a:cxn ang="0">
                  <a:pos x="83" y="83"/>
                </a:cxn>
                <a:cxn ang="0">
                  <a:pos x="49" y="78"/>
                </a:cxn>
                <a:cxn ang="0">
                  <a:pos x="24" y="63"/>
                </a:cxn>
                <a:cxn ang="0">
                  <a:pos x="5" y="39"/>
                </a:cxn>
                <a:cxn ang="0">
                  <a:pos x="0" y="0"/>
                </a:cxn>
                <a:cxn ang="0">
                  <a:pos x="0" y="0"/>
                </a:cxn>
              </a:cxnLst>
              <a:rect l="0" t="0" r="r" b="b"/>
              <a:pathLst>
                <a:path w="83" h="83">
                  <a:moveTo>
                    <a:pt x="0" y="0"/>
                  </a:moveTo>
                  <a:lnTo>
                    <a:pt x="5" y="39"/>
                  </a:lnTo>
                  <a:lnTo>
                    <a:pt x="24" y="63"/>
                  </a:lnTo>
                  <a:lnTo>
                    <a:pt x="49" y="78"/>
                  </a:lnTo>
                  <a:lnTo>
                    <a:pt x="83" y="83"/>
                  </a:lnTo>
                  <a:lnTo>
                    <a:pt x="83" y="83"/>
                  </a:lnTo>
                  <a:lnTo>
                    <a:pt x="49" y="78"/>
                  </a:lnTo>
                  <a:lnTo>
                    <a:pt x="24" y="63"/>
                  </a:lnTo>
                  <a:lnTo>
                    <a:pt x="5" y="39"/>
                  </a:lnTo>
                  <a:lnTo>
                    <a:pt x="0" y="0"/>
                  </a:lnTo>
                  <a:lnTo>
                    <a:pt x="0" y="0"/>
                  </a:lnTo>
                  <a:close/>
                </a:path>
              </a:pathLst>
            </a:custGeom>
            <a:solidFill>
              <a:srgbClr val="ED171F"/>
            </a:solidFill>
            <a:ln w="9525">
              <a:noFill/>
              <a:round/>
              <a:headEnd/>
              <a:tailEnd/>
            </a:ln>
          </p:spPr>
          <p:txBody>
            <a:bodyPr/>
            <a:lstStyle/>
            <a:p>
              <a:endParaRPr lang="en-US"/>
            </a:p>
          </p:txBody>
        </p:sp>
        <p:sp>
          <p:nvSpPr>
            <p:cNvPr id="71" name="Freeform 31"/>
            <p:cNvSpPr>
              <a:spLocks noEditPoints="1"/>
            </p:cNvSpPr>
            <p:nvPr/>
          </p:nvSpPr>
          <p:spPr bwMode="auto">
            <a:xfrm>
              <a:off x="638" y="3436"/>
              <a:ext cx="83" cy="83"/>
            </a:xfrm>
            <a:custGeom>
              <a:avLst/>
              <a:gdLst/>
              <a:ahLst/>
              <a:cxnLst>
                <a:cxn ang="0">
                  <a:pos x="0" y="83"/>
                </a:cxn>
                <a:cxn ang="0">
                  <a:pos x="34" y="78"/>
                </a:cxn>
                <a:cxn ang="0">
                  <a:pos x="58" y="63"/>
                </a:cxn>
                <a:cxn ang="0">
                  <a:pos x="78" y="39"/>
                </a:cxn>
                <a:cxn ang="0">
                  <a:pos x="83" y="0"/>
                </a:cxn>
                <a:cxn ang="0">
                  <a:pos x="83" y="0"/>
                </a:cxn>
                <a:cxn ang="0">
                  <a:pos x="78" y="39"/>
                </a:cxn>
                <a:cxn ang="0">
                  <a:pos x="58" y="63"/>
                </a:cxn>
                <a:cxn ang="0">
                  <a:pos x="34" y="78"/>
                </a:cxn>
                <a:cxn ang="0">
                  <a:pos x="0" y="83"/>
                </a:cxn>
                <a:cxn ang="0">
                  <a:pos x="0" y="83"/>
                </a:cxn>
                <a:cxn ang="0">
                  <a:pos x="0" y="83"/>
                </a:cxn>
                <a:cxn ang="0">
                  <a:pos x="0" y="83"/>
                </a:cxn>
                <a:cxn ang="0">
                  <a:pos x="0" y="83"/>
                </a:cxn>
              </a:cxnLst>
              <a:rect l="0" t="0" r="r" b="b"/>
              <a:pathLst>
                <a:path w="83" h="83">
                  <a:moveTo>
                    <a:pt x="0" y="83"/>
                  </a:moveTo>
                  <a:lnTo>
                    <a:pt x="34" y="78"/>
                  </a:lnTo>
                  <a:lnTo>
                    <a:pt x="58" y="63"/>
                  </a:lnTo>
                  <a:lnTo>
                    <a:pt x="78" y="39"/>
                  </a:lnTo>
                  <a:lnTo>
                    <a:pt x="83" y="0"/>
                  </a:lnTo>
                  <a:lnTo>
                    <a:pt x="83" y="0"/>
                  </a:lnTo>
                  <a:lnTo>
                    <a:pt x="78" y="39"/>
                  </a:lnTo>
                  <a:lnTo>
                    <a:pt x="58" y="63"/>
                  </a:lnTo>
                  <a:lnTo>
                    <a:pt x="34" y="78"/>
                  </a:lnTo>
                  <a:lnTo>
                    <a:pt x="0" y="83"/>
                  </a:lnTo>
                  <a:lnTo>
                    <a:pt x="0" y="83"/>
                  </a:lnTo>
                  <a:close/>
                  <a:moveTo>
                    <a:pt x="0" y="83"/>
                  </a:moveTo>
                  <a:lnTo>
                    <a:pt x="0" y="83"/>
                  </a:lnTo>
                  <a:lnTo>
                    <a:pt x="0" y="83"/>
                  </a:lnTo>
                  <a:close/>
                </a:path>
              </a:pathLst>
            </a:custGeom>
            <a:solidFill>
              <a:srgbClr val="ED171F"/>
            </a:solidFill>
            <a:ln w="9525">
              <a:noFill/>
              <a:round/>
              <a:headEnd/>
              <a:tailEnd/>
            </a:ln>
          </p:spPr>
          <p:txBody>
            <a:bodyPr/>
            <a:lstStyle/>
            <a:p>
              <a:endParaRPr lang="en-US"/>
            </a:p>
          </p:txBody>
        </p:sp>
        <p:sp>
          <p:nvSpPr>
            <p:cNvPr id="72" name="Freeform 32"/>
            <p:cNvSpPr>
              <a:spLocks noEditPoints="1"/>
            </p:cNvSpPr>
            <p:nvPr/>
          </p:nvSpPr>
          <p:spPr bwMode="auto">
            <a:xfrm>
              <a:off x="721" y="3372"/>
              <a:ext cx="1" cy="64"/>
            </a:xfrm>
            <a:custGeom>
              <a:avLst/>
              <a:gdLst/>
              <a:ahLst/>
              <a:cxnLst>
                <a:cxn ang="0">
                  <a:pos x="0" y="64"/>
                </a:cxn>
                <a:cxn ang="0">
                  <a:pos x="0" y="0"/>
                </a:cxn>
                <a:cxn ang="0">
                  <a:pos x="0" y="64"/>
                </a:cxn>
                <a:cxn ang="0">
                  <a:pos x="0" y="64"/>
                </a:cxn>
                <a:cxn ang="0">
                  <a:pos x="0" y="64"/>
                </a:cxn>
                <a:cxn ang="0">
                  <a:pos x="0" y="64"/>
                </a:cxn>
                <a:cxn ang="0">
                  <a:pos x="0" y="64"/>
                </a:cxn>
              </a:cxnLst>
              <a:rect l="0" t="0" r="r" b="b"/>
              <a:pathLst>
                <a:path h="64">
                  <a:moveTo>
                    <a:pt x="0" y="64"/>
                  </a:moveTo>
                  <a:lnTo>
                    <a:pt x="0" y="0"/>
                  </a:lnTo>
                  <a:lnTo>
                    <a:pt x="0" y="64"/>
                  </a:lnTo>
                  <a:lnTo>
                    <a:pt x="0" y="64"/>
                  </a:lnTo>
                  <a:close/>
                  <a:moveTo>
                    <a:pt x="0" y="64"/>
                  </a:moveTo>
                  <a:lnTo>
                    <a:pt x="0" y="64"/>
                  </a:lnTo>
                  <a:lnTo>
                    <a:pt x="0" y="64"/>
                  </a:lnTo>
                  <a:close/>
                </a:path>
              </a:pathLst>
            </a:custGeom>
            <a:solidFill>
              <a:srgbClr val="ED171F"/>
            </a:solidFill>
            <a:ln w="9525">
              <a:noFill/>
              <a:round/>
              <a:headEnd/>
              <a:tailEnd/>
            </a:ln>
          </p:spPr>
          <p:txBody>
            <a:bodyPr/>
            <a:lstStyle/>
            <a:p>
              <a:endParaRPr lang="en-US"/>
            </a:p>
          </p:txBody>
        </p:sp>
        <p:sp>
          <p:nvSpPr>
            <p:cNvPr id="73" name="Freeform 33"/>
            <p:cNvSpPr>
              <a:spLocks noEditPoints="1"/>
            </p:cNvSpPr>
            <p:nvPr/>
          </p:nvSpPr>
          <p:spPr bwMode="auto">
            <a:xfrm>
              <a:off x="638" y="3289"/>
              <a:ext cx="83" cy="83"/>
            </a:xfrm>
            <a:custGeom>
              <a:avLst/>
              <a:gdLst/>
              <a:ahLst/>
              <a:cxnLst>
                <a:cxn ang="0">
                  <a:pos x="83" y="83"/>
                </a:cxn>
                <a:cxn ang="0">
                  <a:pos x="78" y="44"/>
                </a:cxn>
                <a:cxn ang="0">
                  <a:pos x="58" y="20"/>
                </a:cxn>
                <a:cxn ang="0">
                  <a:pos x="34" y="5"/>
                </a:cxn>
                <a:cxn ang="0">
                  <a:pos x="0" y="0"/>
                </a:cxn>
                <a:cxn ang="0">
                  <a:pos x="0" y="0"/>
                </a:cxn>
                <a:cxn ang="0">
                  <a:pos x="34" y="5"/>
                </a:cxn>
                <a:cxn ang="0">
                  <a:pos x="58" y="20"/>
                </a:cxn>
                <a:cxn ang="0">
                  <a:pos x="78" y="44"/>
                </a:cxn>
                <a:cxn ang="0">
                  <a:pos x="83" y="83"/>
                </a:cxn>
                <a:cxn ang="0">
                  <a:pos x="83" y="83"/>
                </a:cxn>
                <a:cxn ang="0">
                  <a:pos x="83" y="83"/>
                </a:cxn>
                <a:cxn ang="0">
                  <a:pos x="83" y="83"/>
                </a:cxn>
                <a:cxn ang="0">
                  <a:pos x="83" y="83"/>
                </a:cxn>
              </a:cxnLst>
              <a:rect l="0" t="0" r="r" b="b"/>
              <a:pathLst>
                <a:path w="83" h="83">
                  <a:moveTo>
                    <a:pt x="83" y="83"/>
                  </a:moveTo>
                  <a:lnTo>
                    <a:pt x="78" y="44"/>
                  </a:lnTo>
                  <a:lnTo>
                    <a:pt x="58" y="20"/>
                  </a:lnTo>
                  <a:lnTo>
                    <a:pt x="34" y="5"/>
                  </a:lnTo>
                  <a:lnTo>
                    <a:pt x="0" y="0"/>
                  </a:lnTo>
                  <a:lnTo>
                    <a:pt x="0" y="0"/>
                  </a:lnTo>
                  <a:lnTo>
                    <a:pt x="34" y="5"/>
                  </a:lnTo>
                  <a:lnTo>
                    <a:pt x="58" y="20"/>
                  </a:lnTo>
                  <a:lnTo>
                    <a:pt x="78" y="44"/>
                  </a:lnTo>
                  <a:lnTo>
                    <a:pt x="83" y="83"/>
                  </a:lnTo>
                  <a:lnTo>
                    <a:pt x="83" y="83"/>
                  </a:lnTo>
                  <a:close/>
                  <a:moveTo>
                    <a:pt x="83" y="83"/>
                  </a:moveTo>
                  <a:lnTo>
                    <a:pt x="83" y="83"/>
                  </a:lnTo>
                  <a:lnTo>
                    <a:pt x="83" y="83"/>
                  </a:lnTo>
                  <a:close/>
                </a:path>
              </a:pathLst>
            </a:custGeom>
            <a:solidFill>
              <a:srgbClr val="ED171F"/>
            </a:solidFill>
            <a:ln w="9525">
              <a:noFill/>
              <a:round/>
              <a:headEnd/>
              <a:tailEnd/>
            </a:ln>
          </p:spPr>
          <p:txBody>
            <a:bodyPr/>
            <a:lstStyle/>
            <a:p>
              <a:endParaRPr lang="en-US"/>
            </a:p>
          </p:txBody>
        </p:sp>
        <p:sp>
          <p:nvSpPr>
            <p:cNvPr id="74" name="Freeform 34"/>
            <p:cNvSpPr>
              <a:spLocks noEditPoints="1"/>
            </p:cNvSpPr>
            <p:nvPr/>
          </p:nvSpPr>
          <p:spPr bwMode="auto">
            <a:xfrm>
              <a:off x="555" y="3289"/>
              <a:ext cx="83" cy="83"/>
            </a:xfrm>
            <a:custGeom>
              <a:avLst/>
              <a:gdLst/>
              <a:ahLst/>
              <a:cxnLst>
                <a:cxn ang="0">
                  <a:pos x="83" y="0"/>
                </a:cxn>
                <a:cxn ang="0">
                  <a:pos x="49" y="5"/>
                </a:cxn>
                <a:cxn ang="0">
                  <a:pos x="24" y="20"/>
                </a:cxn>
                <a:cxn ang="0">
                  <a:pos x="5" y="44"/>
                </a:cxn>
                <a:cxn ang="0">
                  <a:pos x="0" y="83"/>
                </a:cxn>
                <a:cxn ang="0">
                  <a:pos x="0" y="83"/>
                </a:cxn>
                <a:cxn ang="0">
                  <a:pos x="5" y="44"/>
                </a:cxn>
                <a:cxn ang="0">
                  <a:pos x="24" y="20"/>
                </a:cxn>
                <a:cxn ang="0">
                  <a:pos x="49" y="5"/>
                </a:cxn>
                <a:cxn ang="0">
                  <a:pos x="83" y="0"/>
                </a:cxn>
                <a:cxn ang="0">
                  <a:pos x="83" y="0"/>
                </a:cxn>
                <a:cxn ang="0">
                  <a:pos x="83" y="0"/>
                </a:cxn>
                <a:cxn ang="0">
                  <a:pos x="83" y="0"/>
                </a:cxn>
                <a:cxn ang="0">
                  <a:pos x="83" y="0"/>
                </a:cxn>
              </a:cxnLst>
              <a:rect l="0" t="0" r="r" b="b"/>
              <a:pathLst>
                <a:path w="83" h="83">
                  <a:moveTo>
                    <a:pt x="83" y="0"/>
                  </a:moveTo>
                  <a:lnTo>
                    <a:pt x="49" y="5"/>
                  </a:lnTo>
                  <a:lnTo>
                    <a:pt x="24" y="20"/>
                  </a:lnTo>
                  <a:lnTo>
                    <a:pt x="5" y="44"/>
                  </a:lnTo>
                  <a:lnTo>
                    <a:pt x="0" y="83"/>
                  </a:lnTo>
                  <a:lnTo>
                    <a:pt x="0" y="83"/>
                  </a:lnTo>
                  <a:lnTo>
                    <a:pt x="5" y="44"/>
                  </a:lnTo>
                  <a:lnTo>
                    <a:pt x="24" y="20"/>
                  </a:lnTo>
                  <a:lnTo>
                    <a:pt x="49" y="5"/>
                  </a:lnTo>
                  <a:lnTo>
                    <a:pt x="83" y="0"/>
                  </a:lnTo>
                  <a:lnTo>
                    <a:pt x="83" y="0"/>
                  </a:lnTo>
                  <a:close/>
                  <a:moveTo>
                    <a:pt x="83" y="0"/>
                  </a:moveTo>
                  <a:lnTo>
                    <a:pt x="83" y="0"/>
                  </a:lnTo>
                  <a:lnTo>
                    <a:pt x="83" y="0"/>
                  </a:lnTo>
                  <a:close/>
                </a:path>
              </a:pathLst>
            </a:custGeom>
            <a:solidFill>
              <a:srgbClr val="ED171F"/>
            </a:solidFill>
            <a:ln w="9525">
              <a:noFill/>
              <a:round/>
              <a:headEnd/>
              <a:tailEnd/>
            </a:ln>
          </p:spPr>
          <p:txBody>
            <a:bodyPr/>
            <a:lstStyle/>
            <a:p>
              <a:endParaRPr lang="en-US"/>
            </a:p>
          </p:txBody>
        </p:sp>
        <p:sp>
          <p:nvSpPr>
            <p:cNvPr id="75" name="Freeform 35"/>
            <p:cNvSpPr>
              <a:spLocks noEditPoints="1"/>
            </p:cNvSpPr>
            <p:nvPr/>
          </p:nvSpPr>
          <p:spPr bwMode="auto">
            <a:xfrm>
              <a:off x="555" y="3372"/>
              <a:ext cx="1" cy="64"/>
            </a:xfrm>
            <a:custGeom>
              <a:avLst/>
              <a:gdLst/>
              <a:ahLst/>
              <a:cxnLst>
                <a:cxn ang="0">
                  <a:pos x="0" y="0"/>
                </a:cxn>
                <a:cxn ang="0">
                  <a:pos x="0" y="64"/>
                </a:cxn>
                <a:cxn ang="0">
                  <a:pos x="0" y="0"/>
                </a:cxn>
                <a:cxn ang="0">
                  <a:pos x="0" y="0"/>
                </a:cxn>
                <a:cxn ang="0">
                  <a:pos x="0" y="0"/>
                </a:cxn>
                <a:cxn ang="0">
                  <a:pos x="0" y="0"/>
                </a:cxn>
                <a:cxn ang="0">
                  <a:pos x="0" y="0"/>
                </a:cxn>
              </a:cxnLst>
              <a:rect l="0" t="0" r="r" b="b"/>
              <a:pathLst>
                <a:path h="64">
                  <a:moveTo>
                    <a:pt x="0" y="0"/>
                  </a:moveTo>
                  <a:lnTo>
                    <a:pt x="0" y="64"/>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76" name="Freeform 36"/>
            <p:cNvSpPr>
              <a:spLocks/>
            </p:cNvSpPr>
            <p:nvPr/>
          </p:nvSpPr>
          <p:spPr bwMode="auto">
            <a:xfrm>
              <a:off x="555" y="343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77" name="Freeform 37"/>
            <p:cNvSpPr>
              <a:spLocks/>
            </p:cNvSpPr>
            <p:nvPr/>
          </p:nvSpPr>
          <p:spPr bwMode="auto">
            <a:xfrm>
              <a:off x="604" y="3328"/>
              <a:ext cx="68" cy="147"/>
            </a:xfrm>
            <a:custGeom>
              <a:avLst/>
              <a:gdLst/>
              <a:ahLst/>
              <a:cxnLst>
                <a:cxn ang="0">
                  <a:pos x="0" y="118"/>
                </a:cxn>
                <a:cxn ang="0">
                  <a:pos x="5" y="128"/>
                </a:cxn>
                <a:cxn ang="0">
                  <a:pos x="10" y="137"/>
                </a:cxn>
                <a:cxn ang="0">
                  <a:pos x="19" y="147"/>
                </a:cxn>
                <a:cxn ang="0">
                  <a:pos x="34" y="147"/>
                </a:cxn>
                <a:cxn ang="0">
                  <a:pos x="49" y="147"/>
                </a:cxn>
                <a:cxn ang="0">
                  <a:pos x="58" y="137"/>
                </a:cxn>
                <a:cxn ang="0">
                  <a:pos x="68" y="128"/>
                </a:cxn>
                <a:cxn ang="0">
                  <a:pos x="68" y="118"/>
                </a:cxn>
                <a:cxn ang="0">
                  <a:pos x="68" y="35"/>
                </a:cxn>
                <a:cxn ang="0">
                  <a:pos x="68" y="20"/>
                </a:cxn>
                <a:cxn ang="0">
                  <a:pos x="58" y="10"/>
                </a:cxn>
                <a:cxn ang="0">
                  <a:pos x="49" y="5"/>
                </a:cxn>
                <a:cxn ang="0">
                  <a:pos x="34" y="0"/>
                </a:cxn>
                <a:cxn ang="0">
                  <a:pos x="34" y="0"/>
                </a:cxn>
                <a:cxn ang="0">
                  <a:pos x="19" y="5"/>
                </a:cxn>
                <a:cxn ang="0">
                  <a:pos x="10" y="10"/>
                </a:cxn>
                <a:cxn ang="0">
                  <a:pos x="5" y="20"/>
                </a:cxn>
                <a:cxn ang="0">
                  <a:pos x="0" y="35"/>
                </a:cxn>
                <a:cxn ang="0">
                  <a:pos x="0" y="118"/>
                </a:cxn>
                <a:cxn ang="0">
                  <a:pos x="0" y="118"/>
                </a:cxn>
              </a:cxnLst>
              <a:rect l="0" t="0" r="r" b="b"/>
              <a:pathLst>
                <a:path w="68" h="147">
                  <a:moveTo>
                    <a:pt x="0" y="118"/>
                  </a:moveTo>
                  <a:lnTo>
                    <a:pt x="5" y="128"/>
                  </a:lnTo>
                  <a:lnTo>
                    <a:pt x="10" y="137"/>
                  </a:lnTo>
                  <a:lnTo>
                    <a:pt x="19" y="147"/>
                  </a:lnTo>
                  <a:lnTo>
                    <a:pt x="34" y="147"/>
                  </a:lnTo>
                  <a:lnTo>
                    <a:pt x="49" y="147"/>
                  </a:lnTo>
                  <a:lnTo>
                    <a:pt x="58" y="137"/>
                  </a:lnTo>
                  <a:lnTo>
                    <a:pt x="68" y="128"/>
                  </a:lnTo>
                  <a:lnTo>
                    <a:pt x="68" y="118"/>
                  </a:lnTo>
                  <a:lnTo>
                    <a:pt x="68" y="35"/>
                  </a:lnTo>
                  <a:lnTo>
                    <a:pt x="68" y="20"/>
                  </a:lnTo>
                  <a:lnTo>
                    <a:pt x="58" y="10"/>
                  </a:lnTo>
                  <a:lnTo>
                    <a:pt x="49" y="5"/>
                  </a:lnTo>
                  <a:lnTo>
                    <a:pt x="34" y="0"/>
                  </a:lnTo>
                  <a:lnTo>
                    <a:pt x="34" y="0"/>
                  </a:lnTo>
                  <a:lnTo>
                    <a:pt x="19" y="5"/>
                  </a:lnTo>
                  <a:lnTo>
                    <a:pt x="10" y="10"/>
                  </a:lnTo>
                  <a:lnTo>
                    <a:pt x="5" y="20"/>
                  </a:lnTo>
                  <a:lnTo>
                    <a:pt x="0" y="35"/>
                  </a:lnTo>
                  <a:lnTo>
                    <a:pt x="0" y="118"/>
                  </a:lnTo>
                  <a:lnTo>
                    <a:pt x="0" y="118"/>
                  </a:lnTo>
                  <a:close/>
                </a:path>
              </a:pathLst>
            </a:custGeom>
            <a:solidFill>
              <a:srgbClr val="527DB9"/>
            </a:solidFill>
            <a:ln w="9525">
              <a:noFill/>
              <a:round/>
              <a:headEnd/>
              <a:tailEnd/>
            </a:ln>
          </p:spPr>
          <p:txBody>
            <a:bodyPr/>
            <a:lstStyle/>
            <a:p>
              <a:endParaRPr lang="en-US"/>
            </a:p>
          </p:txBody>
        </p:sp>
        <p:sp>
          <p:nvSpPr>
            <p:cNvPr id="78" name="Freeform 38"/>
            <p:cNvSpPr>
              <a:spLocks/>
            </p:cNvSpPr>
            <p:nvPr/>
          </p:nvSpPr>
          <p:spPr bwMode="auto">
            <a:xfrm>
              <a:off x="604" y="3446"/>
              <a:ext cx="34" cy="29"/>
            </a:xfrm>
            <a:custGeom>
              <a:avLst/>
              <a:gdLst/>
              <a:ahLst/>
              <a:cxnLst>
                <a:cxn ang="0">
                  <a:pos x="0" y="0"/>
                </a:cxn>
                <a:cxn ang="0">
                  <a:pos x="5" y="10"/>
                </a:cxn>
                <a:cxn ang="0">
                  <a:pos x="10" y="19"/>
                </a:cxn>
                <a:cxn ang="0">
                  <a:pos x="19" y="29"/>
                </a:cxn>
                <a:cxn ang="0">
                  <a:pos x="34" y="29"/>
                </a:cxn>
                <a:cxn ang="0">
                  <a:pos x="34" y="29"/>
                </a:cxn>
                <a:cxn ang="0">
                  <a:pos x="19" y="29"/>
                </a:cxn>
                <a:cxn ang="0">
                  <a:pos x="10" y="19"/>
                </a:cxn>
                <a:cxn ang="0">
                  <a:pos x="5" y="10"/>
                </a:cxn>
                <a:cxn ang="0">
                  <a:pos x="0" y="0"/>
                </a:cxn>
                <a:cxn ang="0">
                  <a:pos x="0" y="0"/>
                </a:cxn>
              </a:cxnLst>
              <a:rect l="0" t="0" r="r" b="b"/>
              <a:pathLst>
                <a:path w="34" h="29">
                  <a:moveTo>
                    <a:pt x="0" y="0"/>
                  </a:moveTo>
                  <a:lnTo>
                    <a:pt x="5" y="10"/>
                  </a:lnTo>
                  <a:lnTo>
                    <a:pt x="10" y="19"/>
                  </a:lnTo>
                  <a:lnTo>
                    <a:pt x="19" y="29"/>
                  </a:lnTo>
                  <a:lnTo>
                    <a:pt x="34" y="29"/>
                  </a:lnTo>
                  <a:lnTo>
                    <a:pt x="34" y="29"/>
                  </a:lnTo>
                  <a:lnTo>
                    <a:pt x="19" y="29"/>
                  </a:lnTo>
                  <a:lnTo>
                    <a:pt x="10" y="19"/>
                  </a:lnTo>
                  <a:lnTo>
                    <a:pt x="5" y="10"/>
                  </a:lnTo>
                  <a:lnTo>
                    <a:pt x="0" y="0"/>
                  </a:lnTo>
                  <a:lnTo>
                    <a:pt x="0" y="0"/>
                  </a:lnTo>
                  <a:close/>
                </a:path>
              </a:pathLst>
            </a:custGeom>
            <a:solidFill>
              <a:srgbClr val="527DB9"/>
            </a:solidFill>
            <a:ln w="9525">
              <a:noFill/>
              <a:round/>
              <a:headEnd/>
              <a:tailEnd/>
            </a:ln>
          </p:spPr>
          <p:txBody>
            <a:bodyPr/>
            <a:lstStyle/>
            <a:p>
              <a:endParaRPr lang="en-US"/>
            </a:p>
          </p:txBody>
        </p:sp>
        <p:sp>
          <p:nvSpPr>
            <p:cNvPr id="79" name="Freeform 39"/>
            <p:cNvSpPr>
              <a:spLocks noEditPoints="1"/>
            </p:cNvSpPr>
            <p:nvPr/>
          </p:nvSpPr>
          <p:spPr bwMode="auto">
            <a:xfrm>
              <a:off x="638" y="3446"/>
              <a:ext cx="34" cy="29"/>
            </a:xfrm>
            <a:custGeom>
              <a:avLst/>
              <a:gdLst/>
              <a:ahLst/>
              <a:cxnLst>
                <a:cxn ang="0">
                  <a:pos x="0" y="29"/>
                </a:cxn>
                <a:cxn ang="0">
                  <a:pos x="15" y="29"/>
                </a:cxn>
                <a:cxn ang="0">
                  <a:pos x="24" y="19"/>
                </a:cxn>
                <a:cxn ang="0">
                  <a:pos x="34" y="10"/>
                </a:cxn>
                <a:cxn ang="0">
                  <a:pos x="34" y="0"/>
                </a:cxn>
                <a:cxn ang="0">
                  <a:pos x="34" y="0"/>
                </a:cxn>
                <a:cxn ang="0">
                  <a:pos x="34" y="10"/>
                </a:cxn>
                <a:cxn ang="0">
                  <a:pos x="24" y="19"/>
                </a:cxn>
                <a:cxn ang="0">
                  <a:pos x="15" y="29"/>
                </a:cxn>
                <a:cxn ang="0">
                  <a:pos x="0" y="29"/>
                </a:cxn>
                <a:cxn ang="0">
                  <a:pos x="0" y="29"/>
                </a:cxn>
                <a:cxn ang="0">
                  <a:pos x="0" y="29"/>
                </a:cxn>
                <a:cxn ang="0">
                  <a:pos x="0" y="29"/>
                </a:cxn>
                <a:cxn ang="0">
                  <a:pos x="0" y="29"/>
                </a:cxn>
              </a:cxnLst>
              <a:rect l="0" t="0" r="r" b="b"/>
              <a:pathLst>
                <a:path w="34" h="29">
                  <a:moveTo>
                    <a:pt x="0" y="29"/>
                  </a:moveTo>
                  <a:lnTo>
                    <a:pt x="15" y="29"/>
                  </a:lnTo>
                  <a:lnTo>
                    <a:pt x="24" y="19"/>
                  </a:lnTo>
                  <a:lnTo>
                    <a:pt x="34" y="10"/>
                  </a:lnTo>
                  <a:lnTo>
                    <a:pt x="34" y="0"/>
                  </a:lnTo>
                  <a:lnTo>
                    <a:pt x="34" y="0"/>
                  </a:lnTo>
                  <a:lnTo>
                    <a:pt x="34" y="10"/>
                  </a:lnTo>
                  <a:lnTo>
                    <a:pt x="24" y="19"/>
                  </a:lnTo>
                  <a:lnTo>
                    <a:pt x="15" y="29"/>
                  </a:lnTo>
                  <a:lnTo>
                    <a:pt x="0" y="29"/>
                  </a:lnTo>
                  <a:lnTo>
                    <a:pt x="0" y="29"/>
                  </a:lnTo>
                  <a:close/>
                  <a:moveTo>
                    <a:pt x="0" y="29"/>
                  </a:moveTo>
                  <a:lnTo>
                    <a:pt x="0" y="29"/>
                  </a:lnTo>
                  <a:lnTo>
                    <a:pt x="0" y="29"/>
                  </a:lnTo>
                  <a:close/>
                </a:path>
              </a:pathLst>
            </a:custGeom>
            <a:solidFill>
              <a:srgbClr val="527DB9"/>
            </a:solidFill>
            <a:ln w="9525">
              <a:noFill/>
              <a:round/>
              <a:headEnd/>
              <a:tailEnd/>
            </a:ln>
          </p:spPr>
          <p:txBody>
            <a:bodyPr/>
            <a:lstStyle/>
            <a:p>
              <a:endParaRPr lang="en-US"/>
            </a:p>
          </p:txBody>
        </p:sp>
        <p:sp>
          <p:nvSpPr>
            <p:cNvPr id="80" name="Freeform 40"/>
            <p:cNvSpPr>
              <a:spLocks noEditPoints="1"/>
            </p:cNvSpPr>
            <p:nvPr/>
          </p:nvSpPr>
          <p:spPr bwMode="auto">
            <a:xfrm>
              <a:off x="672" y="3363"/>
              <a:ext cx="1" cy="83"/>
            </a:xfrm>
            <a:custGeom>
              <a:avLst/>
              <a:gdLst/>
              <a:ahLst/>
              <a:cxnLst>
                <a:cxn ang="0">
                  <a:pos x="0" y="83"/>
                </a:cxn>
                <a:cxn ang="0">
                  <a:pos x="0" y="0"/>
                </a:cxn>
                <a:cxn ang="0">
                  <a:pos x="0" y="83"/>
                </a:cxn>
                <a:cxn ang="0">
                  <a:pos x="0" y="83"/>
                </a:cxn>
                <a:cxn ang="0">
                  <a:pos x="0" y="83"/>
                </a:cxn>
                <a:cxn ang="0">
                  <a:pos x="0" y="83"/>
                </a:cxn>
                <a:cxn ang="0">
                  <a:pos x="0" y="83"/>
                </a:cxn>
              </a:cxnLst>
              <a:rect l="0" t="0" r="r" b="b"/>
              <a:pathLst>
                <a:path h="83">
                  <a:moveTo>
                    <a:pt x="0" y="83"/>
                  </a:moveTo>
                  <a:lnTo>
                    <a:pt x="0" y="0"/>
                  </a:lnTo>
                  <a:lnTo>
                    <a:pt x="0" y="83"/>
                  </a:lnTo>
                  <a:lnTo>
                    <a:pt x="0" y="83"/>
                  </a:lnTo>
                  <a:close/>
                  <a:moveTo>
                    <a:pt x="0" y="83"/>
                  </a:moveTo>
                  <a:lnTo>
                    <a:pt x="0" y="83"/>
                  </a:lnTo>
                  <a:lnTo>
                    <a:pt x="0" y="83"/>
                  </a:lnTo>
                  <a:close/>
                </a:path>
              </a:pathLst>
            </a:custGeom>
            <a:solidFill>
              <a:srgbClr val="527DB9"/>
            </a:solidFill>
            <a:ln w="9525">
              <a:noFill/>
              <a:round/>
              <a:headEnd/>
              <a:tailEnd/>
            </a:ln>
          </p:spPr>
          <p:txBody>
            <a:bodyPr/>
            <a:lstStyle/>
            <a:p>
              <a:endParaRPr lang="en-US"/>
            </a:p>
          </p:txBody>
        </p:sp>
        <p:sp>
          <p:nvSpPr>
            <p:cNvPr id="81" name="Freeform 41"/>
            <p:cNvSpPr>
              <a:spLocks noEditPoints="1"/>
            </p:cNvSpPr>
            <p:nvPr/>
          </p:nvSpPr>
          <p:spPr bwMode="auto">
            <a:xfrm>
              <a:off x="638" y="3328"/>
              <a:ext cx="34" cy="35"/>
            </a:xfrm>
            <a:custGeom>
              <a:avLst/>
              <a:gdLst/>
              <a:ahLst/>
              <a:cxnLst>
                <a:cxn ang="0">
                  <a:pos x="34" y="35"/>
                </a:cxn>
                <a:cxn ang="0">
                  <a:pos x="34" y="20"/>
                </a:cxn>
                <a:cxn ang="0">
                  <a:pos x="24" y="10"/>
                </a:cxn>
                <a:cxn ang="0">
                  <a:pos x="15" y="5"/>
                </a:cxn>
                <a:cxn ang="0">
                  <a:pos x="0" y="0"/>
                </a:cxn>
                <a:cxn ang="0">
                  <a:pos x="0" y="0"/>
                </a:cxn>
                <a:cxn ang="0">
                  <a:pos x="15" y="5"/>
                </a:cxn>
                <a:cxn ang="0">
                  <a:pos x="24" y="10"/>
                </a:cxn>
                <a:cxn ang="0">
                  <a:pos x="34" y="20"/>
                </a:cxn>
                <a:cxn ang="0">
                  <a:pos x="34" y="35"/>
                </a:cxn>
                <a:cxn ang="0">
                  <a:pos x="34" y="35"/>
                </a:cxn>
                <a:cxn ang="0">
                  <a:pos x="34" y="35"/>
                </a:cxn>
                <a:cxn ang="0">
                  <a:pos x="34" y="35"/>
                </a:cxn>
                <a:cxn ang="0">
                  <a:pos x="34" y="35"/>
                </a:cxn>
              </a:cxnLst>
              <a:rect l="0" t="0" r="r" b="b"/>
              <a:pathLst>
                <a:path w="34" h="35">
                  <a:moveTo>
                    <a:pt x="34" y="35"/>
                  </a:moveTo>
                  <a:lnTo>
                    <a:pt x="34" y="20"/>
                  </a:lnTo>
                  <a:lnTo>
                    <a:pt x="24" y="10"/>
                  </a:lnTo>
                  <a:lnTo>
                    <a:pt x="15" y="5"/>
                  </a:lnTo>
                  <a:lnTo>
                    <a:pt x="0" y="0"/>
                  </a:lnTo>
                  <a:lnTo>
                    <a:pt x="0" y="0"/>
                  </a:lnTo>
                  <a:lnTo>
                    <a:pt x="15" y="5"/>
                  </a:lnTo>
                  <a:lnTo>
                    <a:pt x="24" y="10"/>
                  </a:lnTo>
                  <a:lnTo>
                    <a:pt x="34" y="20"/>
                  </a:lnTo>
                  <a:lnTo>
                    <a:pt x="34" y="35"/>
                  </a:lnTo>
                  <a:lnTo>
                    <a:pt x="34" y="35"/>
                  </a:lnTo>
                  <a:close/>
                  <a:moveTo>
                    <a:pt x="34" y="35"/>
                  </a:moveTo>
                  <a:lnTo>
                    <a:pt x="34" y="35"/>
                  </a:lnTo>
                  <a:lnTo>
                    <a:pt x="34" y="35"/>
                  </a:lnTo>
                  <a:close/>
                </a:path>
              </a:pathLst>
            </a:custGeom>
            <a:solidFill>
              <a:srgbClr val="527DB9"/>
            </a:solidFill>
            <a:ln w="9525">
              <a:noFill/>
              <a:round/>
              <a:headEnd/>
              <a:tailEnd/>
            </a:ln>
          </p:spPr>
          <p:txBody>
            <a:bodyPr/>
            <a:lstStyle/>
            <a:p>
              <a:endParaRPr lang="en-US"/>
            </a:p>
          </p:txBody>
        </p:sp>
        <p:sp>
          <p:nvSpPr>
            <p:cNvPr id="82" name="Freeform 42"/>
            <p:cNvSpPr>
              <a:spLocks noEditPoints="1"/>
            </p:cNvSpPr>
            <p:nvPr/>
          </p:nvSpPr>
          <p:spPr bwMode="auto">
            <a:xfrm>
              <a:off x="638" y="332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close/>
                  <a:moveTo>
                    <a:pt x="0" y="0"/>
                  </a:moveTo>
                  <a:lnTo>
                    <a:pt x="0" y="0"/>
                  </a:lnTo>
                  <a:lnTo>
                    <a:pt x="0" y="0"/>
                  </a:lnTo>
                  <a:close/>
                </a:path>
              </a:pathLst>
            </a:custGeom>
            <a:solidFill>
              <a:srgbClr val="527DB9"/>
            </a:solidFill>
            <a:ln w="9525">
              <a:noFill/>
              <a:round/>
              <a:headEnd/>
              <a:tailEnd/>
            </a:ln>
          </p:spPr>
          <p:txBody>
            <a:bodyPr/>
            <a:lstStyle/>
            <a:p>
              <a:endParaRPr lang="en-US"/>
            </a:p>
          </p:txBody>
        </p:sp>
        <p:sp>
          <p:nvSpPr>
            <p:cNvPr id="83" name="Freeform 43"/>
            <p:cNvSpPr>
              <a:spLocks noEditPoints="1"/>
            </p:cNvSpPr>
            <p:nvPr/>
          </p:nvSpPr>
          <p:spPr bwMode="auto">
            <a:xfrm>
              <a:off x="604" y="3328"/>
              <a:ext cx="34" cy="35"/>
            </a:xfrm>
            <a:custGeom>
              <a:avLst/>
              <a:gdLst/>
              <a:ahLst/>
              <a:cxnLst>
                <a:cxn ang="0">
                  <a:pos x="34" y="0"/>
                </a:cxn>
                <a:cxn ang="0">
                  <a:pos x="19" y="5"/>
                </a:cxn>
                <a:cxn ang="0">
                  <a:pos x="10" y="10"/>
                </a:cxn>
                <a:cxn ang="0">
                  <a:pos x="5" y="20"/>
                </a:cxn>
                <a:cxn ang="0">
                  <a:pos x="0" y="35"/>
                </a:cxn>
                <a:cxn ang="0">
                  <a:pos x="0" y="35"/>
                </a:cxn>
                <a:cxn ang="0">
                  <a:pos x="5" y="20"/>
                </a:cxn>
                <a:cxn ang="0">
                  <a:pos x="10" y="10"/>
                </a:cxn>
                <a:cxn ang="0">
                  <a:pos x="19" y="5"/>
                </a:cxn>
                <a:cxn ang="0">
                  <a:pos x="34" y="0"/>
                </a:cxn>
                <a:cxn ang="0">
                  <a:pos x="34" y="0"/>
                </a:cxn>
                <a:cxn ang="0">
                  <a:pos x="34" y="0"/>
                </a:cxn>
                <a:cxn ang="0">
                  <a:pos x="34" y="0"/>
                </a:cxn>
                <a:cxn ang="0">
                  <a:pos x="34" y="0"/>
                </a:cxn>
              </a:cxnLst>
              <a:rect l="0" t="0" r="r" b="b"/>
              <a:pathLst>
                <a:path w="34" h="35">
                  <a:moveTo>
                    <a:pt x="34" y="0"/>
                  </a:moveTo>
                  <a:lnTo>
                    <a:pt x="19" y="5"/>
                  </a:lnTo>
                  <a:lnTo>
                    <a:pt x="10" y="10"/>
                  </a:lnTo>
                  <a:lnTo>
                    <a:pt x="5" y="20"/>
                  </a:lnTo>
                  <a:lnTo>
                    <a:pt x="0" y="35"/>
                  </a:lnTo>
                  <a:lnTo>
                    <a:pt x="0" y="35"/>
                  </a:lnTo>
                  <a:lnTo>
                    <a:pt x="5" y="20"/>
                  </a:lnTo>
                  <a:lnTo>
                    <a:pt x="10" y="10"/>
                  </a:lnTo>
                  <a:lnTo>
                    <a:pt x="19" y="5"/>
                  </a:lnTo>
                  <a:lnTo>
                    <a:pt x="34" y="0"/>
                  </a:lnTo>
                  <a:lnTo>
                    <a:pt x="34" y="0"/>
                  </a:lnTo>
                  <a:close/>
                  <a:moveTo>
                    <a:pt x="34" y="0"/>
                  </a:moveTo>
                  <a:lnTo>
                    <a:pt x="34" y="0"/>
                  </a:lnTo>
                  <a:lnTo>
                    <a:pt x="34" y="0"/>
                  </a:lnTo>
                  <a:close/>
                </a:path>
              </a:pathLst>
            </a:custGeom>
            <a:solidFill>
              <a:srgbClr val="527DB9"/>
            </a:solidFill>
            <a:ln w="9525">
              <a:noFill/>
              <a:round/>
              <a:headEnd/>
              <a:tailEnd/>
            </a:ln>
          </p:spPr>
          <p:txBody>
            <a:bodyPr/>
            <a:lstStyle/>
            <a:p>
              <a:endParaRPr lang="en-US"/>
            </a:p>
          </p:txBody>
        </p:sp>
        <p:sp>
          <p:nvSpPr>
            <p:cNvPr id="84" name="Freeform 44"/>
            <p:cNvSpPr>
              <a:spLocks noEditPoints="1"/>
            </p:cNvSpPr>
            <p:nvPr/>
          </p:nvSpPr>
          <p:spPr bwMode="auto">
            <a:xfrm>
              <a:off x="604" y="3363"/>
              <a:ext cx="1" cy="83"/>
            </a:xfrm>
            <a:custGeom>
              <a:avLst/>
              <a:gdLst/>
              <a:ahLst/>
              <a:cxnLst>
                <a:cxn ang="0">
                  <a:pos x="0" y="0"/>
                </a:cxn>
                <a:cxn ang="0">
                  <a:pos x="0" y="83"/>
                </a:cxn>
                <a:cxn ang="0">
                  <a:pos x="0" y="0"/>
                </a:cxn>
                <a:cxn ang="0">
                  <a:pos x="0" y="0"/>
                </a:cxn>
                <a:cxn ang="0">
                  <a:pos x="0" y="0"/>
                </a:cxn>
                <a:cxn ang="0">
                  <a:pos x="0" y="0"/>
                </a:cxn>
                <a:cxn ang="0">
                  <a:pos x="0" y="0"/>
                </a:cxn>
              </a:cxnLst>
              <a:rect l="0" t="0" r="r" b="b"/>
              <a:pathLst>
                <a:path h="83">
                  <a:moveTo>
                    <a:pt x="0" y="0"/>
                  </a:moveTo>
                  <a:lnTo>
                    <a:pt x="0" y="83"/>
                  </a:lnTo>
                  <a:lnTo>
                    <a:pt x="0" y="0"/>
                  </a:lnTo>
                  <a:lnTo>
                    <a:pt x="0" y="0"/>
                  </a:lnTo>
                  <a:close/>
                  <a:moveTo>
                    <a:pt x="0" y="0"/>
                  </a:moveTo>
                  <a:lnTo>
                    <a:pt x="0" y="0"/>
                  </a:lnTo>
                  <a:lnTo>
                    <a:pt x="0" y="0"/>
                  </a:lnTo>
                  <a:close/>
                </a:path>
              </a:pathLst>
            </a:custGeom>
            <a:solidFill>
              <a:srgbClr val="527DB9"/>
            </a:solidFill>
            <a:ln w="9525">
              <a:noFill/>
              <a:round/>
              <a:headEnd/>
              <a:tailEnd/>
            </a:ln>
          </p:spPr>
          <p:txBody>
            <a:bodyPr/>
            <a:lstStyle/>
            <a:p>
              <a:endParaRPr lang="en-US"/>
            </a:p>
          </p:txBody>
        </p:sp>
        <p:sp>
          <p:nvSpPr>
            <p:cNvPr id="85" name="Freeform 45"/>
            <p:cNvSpPr>
              <a:spLocks/>
            </p:cNvSpPr>
            <p:nvPr/>
          </p:nvSpPr>
          <p:spPr bwMode="auto">
            <a:xfrm>
              <a:off x="604" y="344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27DB9"/>
            </a:solidFill>
            <a:ln w="9525">
              <a:noFill/>
              <a:round/>
              <a:headEnd/>
              <a:tailEnd/>
            </a:ln>
          </p:spPr>
          <p:txBody>
            <a:bodyPr/>
            <a:lstStyle/>
            <a:p>
              <a:endParaRPr lang="en-US"/>
            </a:p>
          </p:txBody>
        </p:sp>
      </p:grpSp>
      <p:sp>
        <p:nvSpPr>
          <p:cNvPr id="86" name="Text Box 46"/>
          <p:cNvSpPr txBox="1">
            <a:spLocks noChangeArrowheads="1"/>
          </p:cNvSpPr>
          <p:nvPr/>
        </p:nvSpPr>
        <p:spPr bwMode="auto">
          <a:xfrm>
            <a:off x="2901553" y="5670128"/>
            <a:ext cx="1638300" cy="244475"/>
          </a:xfrm>
          <a:prstGeom prst="rect">
            <a:avLst/>
          </a:prstGeom>
          <a:noFill/>
          <a:ln w="9525">
            <a:noFill/>
            <a:miter lim="800000"/>
            <a:headEnd/>
            <a:tailEnd/>
          </a:ln>
          <a:effectLst/>
        </p:spPr>
        <p:txBody>
          <a:bodyPr wrap="none">
            <a:spAutoFit/>
          </a:bodyPr>
          <a:lstStyle/>
          <a:p>
            <a:pPr algn="l"/>
            <a:r>
              <a:rPr lang="en-US" sz="1000" b="1">
                <a:latin typeface="Times New Roman" pitchFamily="18" charset="0"/>
              </a:rPr>
              <a:t>ÖREBRO UNIVERSITET</a:t>
            </a:r>
          </a:p>
        </p:txBody>
      </p:sp>
      <p:sp>
        <p:nvSpPr>
          <p:cNvPr id="2" name="textruta 1"/>
          <p:cNvSpPr txBox="1"/>
          <p:nvPr/>
        </p:nvSpPr>
        <p:spPr>
          <a:xfrm>
            <a:off x="2915816" y="2116013"/>
            <a:ext cx="6408712" cy="1384995"/>
          </a:xfrm>
          <a:prstGeom prst="rect">
            <a:avLst/>
          </a:prstGeom>
          <a:noFill/>
        </p:spPr>
        <p:txBody>
          <a:bodyPr wrap="square" rtlCol="0">
            <a:spAutoFit/>
          </a:bodyPr>
          <a:lstStyle/>
          <a:p>
            <a:r>
              <a:rPr lang="sv-SE" sz="4000" dirty="0">
                <a:latin typeface="+mj-lt"/>
              </a:rPr>
              <a:t>Meningsfulla </a:t>
            </a:r>
            <a:r>
              <a:rPr lang="sv-SE" sz="4000" dirty="0" smtClean="0">
                <a:latin typeface="+mj-lt"/>
              </a:rPr>
              <a:t>föräldramöten</a:t>
            </a:r>
            <a:endParaRPr lang="sv-SE" sz="4000" dirty="0">
              <a:latin typeface="+mj-lt"/>
            </a:endParaRPr>
          </a:p>
          <a:p>
            <a:endParaRPr lang="sv-SE" sz="44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01811"/>
            <a:ext cx="7467600" cy="1143000"/>
          </a:xfrm>
        </p:spPr>
        <p:txBody>
          <a:bodyPr>
            <a:normAutofit fontScale="90000"/>
          </a:bodyPr>
          <a:lstStyle/>
          <a:p>
            <a:r>
              <a:rPr lang="sv-SE" dirty="0" smtClean="0"/>
              <a:t>Koppling måluppfyllelse i skolan och samverkan med hemmet</a:t>
            </a:r>
            <a:endParaRPr lang="sv-SE" dirty="0"/>
          </a:p>
        </p:txBody>
      </p:sp>
      <p:sp>
        <p:nvSpPr>
          <p:cNvPr id="3" name="Platshållare för innehåll 2"/>
          <p:cNvSpPr>
            <a:spLocks noGrp="1"/>
          </p:cNvSpPr>
          <p:nvPr>
            <p:ph idx="1"/>
          </p:nvPr>
        </p:nvSpPr>
        <p:spPr>
          <a:xfrm>
            <a:off x="457200" y="2388021"/>
            <a:ext cx="7467600" cy="4065315"/>
          </a:xfrm>
        </p:spPr>
        <p:txBody>
          <a:bodyPr/>
          <a:lstStyle/>
          <a:p>
            <a:r>
              <a:rPr lang="sv-SE" dirty="0" smtClean="0"/>
              <a:t>Kausalitet vs. </a:t>
            </a:r>
            <a:r>
              <a:rPr lang="sv-SE" dirty="0" err="1" smtClean="0"/>
              <a:t>bi-direktionalitet</a:t>
            </a:r>
            <a:endParaRPr lang="sv-SE" dirty="0"/>
          </a:p>
        </p:txBody>
      </p:sp>
    </p:spTree>
    <p:extLst>
      <p:ext uri="{BB962C8B-B14F-4D97-AF65-F5344CB8AC3E}">
        <p14:creationId xmlns:p14="http://schemas.microsoft.com/office/powerpoint/2010/main" val="1612987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Gäller inte endast måluppfyllelse</a:t>
            </a:r>
            <a:endParaRPr lang="sv-SE" dirty="0"/>
          </a:p>
        </p:txBody>
      </p:sp>
      <p:sp>
        <p:nvSpPr>
          <p:cNvPr id="3" name="Platshållare för innehåll 2"/>
          <p:cNvSpPr>
            <a:spLocks noGrp="1"/>
          </p:cNvSpPr>
          <p:nvPr>
            <p:ph idx="1"/>
          </p:nvPr>
        </p:nvSpPr>
        <p:spPr/>
        <p:txBody>
          <a:bodyPr/>
          <a:lstStyle/>
          <a:p>
            <a:r>
              <a:rPr lang="sv-SE" dirty="0" smtClean="0"/>
              <a:t>Skoltrivsel</a:t>
            </a:r>
          </a:p>
          <a:p>
            <a:r>
              <a:rPr lang="sv-SE" dirty="0" smtClean="0"/>
              <a:t>Självkänsla</a:t>
            </a:r>
          </a:p>
          <a:p>
            <a:r>
              <a:rPr lang="sv-SE" dirty="0" smtClean="0"/>
              <a:t>Normbrytande beteende </a:t>
            </a:r>
            <a:r>
              <a:rPr lang="sv-SE" dirty="0" err="1" smtClean="0"/>
              <a:t>sk</a:t>
            </a:r>
            <a:r>
              <a:rPr lang="sv-SE" dirty="0" smtClean="0"/>
              <a:t>. alkohol och droganvändande</a:t>
            </a:r>
            <a:endParaRPr lang="sv-SE" dirty="0"/>
          </a:p>
        </p:txBody>
      </p:sp>
    </p:spTree>
    <p:extLst>
      <p:ext uri="{BB962C8B-B14F-4D97-AF65-F5344CB8AC3E}">
        <p14:creationId xmlns:p14="http://schemas.microsoft.com/office/powerpoint/2010/main" val="4899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Perspektiv på aktörer i skolan:</a:t>
            </a:r>
            <a:endParaRPr lang="sv-SE" dirty="0"/>
          </a:p>
        </p:txBody>
      </p:sp>
      <p:sp>
        <p:nvSpPr>
          <p:cNvPr id="4" name="Likbent triangel 3"/>
          <p:cNvSpPr/>
          <p:nvPr/>
        </p:nvSpPr>
        <p:spPr bwMode="auto">
          <a:xfrm>
            <a:off x="2456472" y="2499008"/>
            <a:ext cx="4248472" cy="327636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sv-SE" sz="5400" b="0" i="0" u="none" strike="noStrike" cap="none" normalizeH="0" baseline="0" dirty="0" smtClean="0">
                <a:ln>
                  <a:noFill/>
                </a:ln>
                <a:solidFill>
                  <a:schemeClr val="tx1"/>
                </a:solidFill>
                <a:effectLst/>
                <a:latin typeface="Alba Super" pitchFamily="2" charset="0"/>
              </a:rPr>
              <a:t>måluppfyllelse</a:t>
            </a:r>
          </a:p>
        </p:txBody>
      </p:sp>
      <p:sp>
        <p:nvSpPr>
          <p:cNvPr id="5" name="textruta 4"/>
          <p:cNvSpPr txBox="1"/>
          <p:nvPr/>
        </p:nvSpPr>
        <p:spPr>
          <a:xfrm>
            <a:off x="3744693" y="1914233"/>
            <a:ext cx="1654620" cy="769441"/>
          </a:xfrm>
          <a:prstGeom prst="rect">
            <a:avLst/>
          </a:prstGeom>
          <a:noFill/>
        </p:spPr>
        <p:txBody>
          <a:bodyPr wrap="none" rtlCol="0">
            <a:spAutoFit/>
          </a:bodyPr>
          <a:lstStyle/>
          <a:p>
            <a:r>
              <a:rPr lang="sv-SE" sz="4400" dirty="0" smtClean="0"/>
              <a:t>Föräldrar</a:t>
            </a:r>
            <a:endParaRPr lang="sv-SE" sz="4400" dirty="0"/>
          </a:p>
        </p:txBody>
      </p:sp>
      <p:sp>
        <p:nvSpPr>
          <p:cNvPr id="6" name="textruta 5"/>
          <p:cNvSpPr txBox="1"/>
          <p:nvPr/>
        </p:nvSpPr>
        <p:spPr>
          <a:xfrm>
            <a:off x="1528185" y="5482984"/>
            <a:ext cx="992579" cy="769441"/>
          </a:xfrm>
          <a:prstGeom prst="rect">
            <a:avLst/>
          </a:prstGeom>
          <a:noFill/>
        </p:spPr>
        <p:txBody>
          <a:bodyPr wrap="none" rtlCol="0">
            <a:spAutoFit/>
          </a:bodyPr>
          <a:lstStyle/>
          <a:p>
            <a:r>
              <a:rPr lang="sv-SE" sz="4400" dirty="0" smtClean="0"/>
              <a:t>Elev </a:t>
            </a:r>
            <a:endParaRPr lang="sv-SE" sz="4400" dirty="0"/>
          </a:p>
        </p:txBody>
      </p:sp>
      <p:sp>
        <p:nvSpPr>
          <p:cNvPr id="7" name="textruta 6"/>
          <p:cNvSpPr txBox="1"/>
          <p:nvPr/>
        </p:nvSpPr>
        <p:spPr>
          <a:xfrm>
            <a:off x="6686429" y="5482983"/>
            <a:ext cx="1048685" cy="769441"/>
          </a:xfrm>
          <a:prstGeom prst="rect">
            <a:avLst/>
          </a:prstGeom>
          <a:noFill/>
        </p:spPr>
        <p:txBody>
          <a:bodyPr wrap="none" rtlCol="0">
            <a:spAutoFit/>
          </a:bodyPr>
          <a:lstStyle/>
          <a:p>
            <a:r>
              <a:rPr lang="sv-SE" sz="4400" dirty="0" smtClean="0"/>
              <a:t>Skola</a:t>
            </a:r>
            <a:endParaRPr lang="sv-SE" sz="4400" dirty="0"/>
          </a:p>
        </p:txBody>
      </p:sp>
    </p:spTree>
    <p:extLst>
      <p:ext uri="{BB962C8B-B14F-4D97-AF65-F5344CB8AC3E}">
        <p14:creationId xmlns:p14="http://schemas.microsoft.com/office/powerpoint/2010/main" val="3905641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45840"/>
            <a:ext cx="7467600" cy="1143000"/>
          </a:xfrm>
        </p:spPr>
        <p:txBody>
          <a:bodyPr>
            <a:normAutofit fontScale="90000"/>
          </a:bodyPr>
          <a:lstStyle/>
          <a:p>
            <a:r>
              <a:rPr lang="sv-SE" dirty="0" smtClean="0"/>
              <a:t>I skolan säger man ofta att föräldrarna är viktiga resurser för skolan</a:t>
            </a:r>
            <a:endParaRPr lang="sv-SE" dirty="0"/>
          </a:p>
        </p:txBody>
      </p:sp>
      <p:sp>
        <p:nvSpPr>
          <p:cNvPr id="3" name="Platshållare för innehåll 2"/>
          <p:cNvSpPr>
            <a:spLocks noGrp="1"/>
          </p:cNvSpPr>
          <p:nvPr>
            <p:ph idx="1"/>
          </p:nvPr>
        </p:nvSpPr>
        <p:spPr>
          <a:xfrm>
            <a:off x="457200" y="2708920"/>
            <a:ext cx="7467600" cy="3417243"/>
          </a:xfrm>
        </p:spPr>
        <p:txBody>
          <a:bodyPr>
            <a:normAutofit/>
          </a:bodyPr>
          <a:lstStyle/>
          <a:p>
            <a:r>
              <a:rPr lang="sv-SE" dirty="0" smtClean="0"/>
              <a:t>På vilket sätt behandlar man föräldrar som en viktig resurs?</a:t>
            </a:r>
          </a:p>
          <a:p>
            <a:r>
              <a:rPr lang="sv-SE" dirty="0" smtClean="0"/>
              <a:t>Kan man se föräldramöten som främjande, eller t.o.m. som förebyggande?</a:t>
            </a:r>
            <a:endParaRPr lang="sv-SE" dirty="0"/>
          </a:p>
        </p:txBody>
      </p:sp>
    </p:spTree>
    <p:extLst>
      <p:ext uri="{BB962C8B-B14F-4D97-AF65-F5344CB8AC3E}">
        <p14:creationId xmlns:p14="http://schemas.microsoft.com/office/powerpoint/2010/main" val="151247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4840" y="2286000"/>
            <a:ext cx="7467600" cy="1143000"/>
          </a:xfrm>
        </p:spPr>
        <p:txBody>
          <a:bodyPr>
            <a:normAutofit fontScale="90000"/>
          </a:bodyPr>
          <a:lstStyle/>
          <a:p>
            <a:r>
              <a:rPr lang="sv-SE" dirty="0" smtClean="0"/>
              <a:t>Föräldramötet är skolans viktigaste fönster till föräldrar</a:t>
            </a:r>
            <a:br>
              <a:rPr lang="sv-SE" dirty="0" smtClean="0"/>
            </a:br>
            <a:r>
              <a:rPr lang="sv-SE" dirty="0" smtClean="0"/>
              <a:t/>
            </a:r>
            <a:br>
              <a:rPr lang="sv-SE" dirty="0" smtClean="0"/>
            </a:br>
            <a:r>
              <a:rPr lang="sv-SE" dirty="0" smtClean="0"/>
              <a:t>			</a:t>
            </a:r>
            <a:endParaRPr lang="sv-SE" dirty="0"/>
          </a:p>
        </p:txBody>
      </p:sp>
      <p:sp>
        <p:nvSpPr>
          <p:cNvPr id="3" name="textruta 2"/>
          <p:cNvSpPr txBox="1"/>
          <p:nvPr/>
        </p:nvSpPr>
        <p:spPr>
          <a:xfrm>
            <a:off x="4835086" y="3789040"/>
            <a:ext cx="3985386" cy="1877437"/>
          </a:xfrm>
          <a:prstGeom prst="rect">
            <a:avLst/>
          </a:prstGeom>
          <a:noFill/>
        </p:spPr>
        <p:txBody>
          <a:bodyPr wrap="none" rtlCol="0">
            <a:spAutoFit/>
          </a:bodyPr>
          <a:lstStyle/>
          <a:p>
            <a:r>
              <a:rPr lang="sv-SE" sz="7200" dirty="0" smtClean="0">
                <a:solidFill>
                  <a:srgbClr val="FFC000"/>
                </a:solidFill>
              </a:rPr>
              <a:t>K + A = B</a:t>
            </a:r>
          </a:p>
          <a:p>
            <a:r>
              <a:rPr lang="sv-SE" sz="4400" dirty="0" err="1">
                <a:solidFill>
                  <a:srgbClr val="FFC000"/>
                </a:solidFill>
              </a:rPr>
              <a:t>k</a:t>
            </a:r>
            <a:r>
              <a:rPr lang="sv-SE" sz="4400" dirty="0" err="1" smtClean="0">
                <a:solidFill>
                  <a:srgbClr val="FFC000"/>
                </a:solidFill>
              </a:rPr>
              <a:t>änsla+attityd</a:t>
            </a:r>
            <a:r>
              <a:rPr lang="sv-SE" sz="4400" dirty="0" smtClean="0">
                <a:solidFill>
                  <a:srgbClr val="FFC000"/>
                </a:solidFill>
              </a:rPr>
              <a:t>=beteende</a:t>
            </a:r>
            <a:endParaRPr lang="sv-SE" sz="4400" dirty="0">
              <a:solidFill>
                <a:srgbClr val="FFC000"/>
              </a:solidFill>
            </a:endParaRPr>
          </a:p>
        </p:txBody>
      </p:sp>
      <p:pic>
        <p:nvPicPr>
          <p:cNvPr id="6" name="Bildobjekt 5" descr="iStock_000003849466Large.jpg"/>
          <p:cNvPicPr>
            <a:picLocks noChangeAspect="1"/>
          </p:cNvPicPr>
          <p:nvPr/>
        </p:nvPicPr>
        <p:blipFill>
          <a:blip r:embed="rId2" cstate="print">
            <a:extLst>
              <a:ext uri="{28A0092B-C50C-407E-A947-70E740481C1C}">
                <a14:useLocalDpi xmlns:a14="http://schemas.microsoft.com/office/drawing/2010/main" val="0"/>
              </a:ext>
            </a:extLst>
          </a:blip>
          <a:srcRect l="9491" t="2083" r="3473"/>
          <a:stretch>
            <a:fillRect/>
          </a:stretch>
        </p:blipFill>
        <p:spPr bwMode="auto">
          <a:xfrm flipH="1">
            <a:off x="-117756" y="3284984"/>
            <a:ext cx="468052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584176"/>
            <a:ext cx="7467600" cy="1700808"/>
          </a:xfrm>
        </p:spPr>
        <p:txBody>
          <a:bodyPr>
            <a:normAutofit fontScale="90000"/>
          </a:bodyPr>
          <a:lstStyle/>
          <a:p>
            <a:r>
              <a:rPr lang="sv-SE" dirty="0" smtClean="0"/>
              <a:t>Strukturerade föräldramöten:</a:t>
            </a:r>
            <a:br>
              <a:rPr lang="sv-SE" dirty="0" smtClean="0"/>
            </a:br>
            <a:r>
              <a:rPr lang="sv-SE" dirty="0" smtClean="0"/>
              <a:t>Interaktiva.</a:t>
            </a:r>
            <a:br>
              <a:rPr lang="sv-SE" dirty="0" smtClean="0"/>
            </a:br>
            <a:r>
              <a:rPr lang="sv-SE" dirty="0" smtClean="0"/>
              <a:t>- föräldrar finner lösningar och ser möjligheter, de stödjer varandra</a:t>
            </a:r>
            <a:endParaRPr lang="sv-SE" dirty="0"/>
          </a:p>
        </p:txBody>
      </p:sp>
      <p:sp>
        <p:nvSpPr>
          <p:cNvPr id="3" name="Platshållare för innehåll 2"/>
          <p:cNvSpPr>
            <a:spLocks noGrp="1"/>
          </p:cNvSpPr>
          <p:nvPr>
            <p:ph idx="1"/>
          </p:nvPr>
        </p:nvSpPr>
        <p:spPr>
          <a:xfrm>
            <a:off x="457200" y="2791469"/>
            <a:ext cx="7467600" cy="4525963"/>
          </a:xfrm>
        </p:spPr>
        <p:txBody>
          <a:bodyPr/>
          <a:lstStyle/>
          <a:p>
            <a:pPr>
              <a:buNone/>
            </a:pPr>
            <a:endParaRPr lang="sv-SE" dirty="0" smtClean="0"/>
          </a:p>
          <a:p>
            <a:r>
              <a:rPr lang="sv-SE" dirty="0" smtClean="0"/>
              <a:t>Tips och råd</a:t>
            </a:r>
          </a:p>
          <a:p>
            <a:r>
              <a:rPr lang="sv-SE" dirty="0" smtClean="0"/>
              <a:t>Eftertanke och </a:t>
            </a:r>
          </a:p>
          <a:p>
            <a:r>
              <a:rPr lang="sv-SE" dirty="0" smtClean="0"/>
              <a:t>Gemensamma överenskommelser</a:t>
            </a:r>
            <a:endParaRPr lang="sv-SE" dirty="0"/>
          </a:p>
        </p:txBody>
      </p:sp>
    </p:spTree>
    <p:extLst>
      <p:ext uri="{BB962C8B-B14F-4D97-AF65-F5344CB8AC3E}">
        <p14:creationId xmlns:p14="http://schemas.microsoft.com/office/powerpoint/2010/main" val="40250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3850" y="1268413"/>
            <a:ext cx="8497888" cy="4611687"/>
          </a:xfrm>
        </p:spPr>
        <p:txBody>
          <a:bodyPr/>
          <a:lstStyle/>
          <a:p>
            <a:pPr marL="0" indent="0">
              <a:lnSpc>
                <a:spcPct val="90000"/>
              </a:lnSpc>
              <a:buFontTx/>
              <a:buNone/>
            </a:pPr>
            <a:r>
              <a:rPr lang="sv-SE" sz="2800" b="1" smtClean="0">
                <a:latin typeface="Arial" charset="0"/>
              </a:rPr>
              <a:t>KUNSKAPER</a:t>
            </a:r>
          </a:p>
          <a:p>
            <a:pPr marL="0" indent="0">
              <a:lnSpc>
                <a:spcPct val="90000"/>
              </a:lnSpc>
              <a:buFontTx/>
              <a:buNone/>
            </a:pPr>
            <a:r>
              <a:rPr lang="sv-SE" sz="2800" b="1" smtClean="0">
                <a:latin typeface="Arial" charset="0"/>
              </a:rPr>
              <a:t>Hur kan vi som föräldrar bidra till att våra barn:</a:t>
            </a:r>
          </a:p>
          <a:p>
            <a:pPr marL="0" indent="0">
              <a:lnSpc>
                <a:spcPct val="90000"/>
              </a:lnSpc>
              <a:buFontTx/>
              <a:buNone/>
            </a:pPr>
            <a:endParaRPr lang="sv-SE" sz="2800" b="1" smtClean="0">
              <a:latin typeface="Arial" charset="0"/>
            </a:endParaRPr>
          </a:p>
          <a:p>
            <a:pPr marL="0" indent="0">
              <a:lnSpc>
                <a:spcPct val="90000"/>
              </a:lnSpc>
            </a:pPr>
            <a:r>
              <a:rPr lang="sv-SE" sz="2800" smtClean="0">
                <a:latin typeface="Arial" charset="0"/>
              </a:rPr>
              <a:t>utvecklar nyfikenhet och lust att lära</a:t>
            </a:r>
          </a:p>
          <a:p>
            <a:pPr marL="0" indent="0">
              <a:lnSpc>
                <a:spcPct val="90000"/>
              </a:lnSpc>
            </a:pPr>
            <a:r>
              <a:rPr lang="sv-SE" sz="2800" smtClean="0">
                <a:latin typeface="Arial" charset="0"/>
              </a:rPr>
              <a:t>utvecklar sitt eget sätt att lära</a:t>
            </a:r>
          </a:p>
          <a:p>
            <a:pPr marL="0" indent="0">
              <a:lnSpc>
                <a:spcPct val="90000"/>
              </a:lnSpc>
            </a:pPr>
            <a:r>
              <a:rPr lang="sv-SE" sz="2800" smtClean="0">
                <a:latin typeface="Arial" charset="0"/>
              </a:rPr>
              <a:t>utvecklar tillit till sin egen förmåga</a:t>
            </a:r>
          </a:p>
          <a:p>
            <a:pPr marL="0" indent="0">
              <a:lnSpc>
                <a:spcPct val="90000"/>
              </a:lnSpc>
            </a:pPr>
            <a:r>
              <a:rPr lang="sv-SE" sz="2800" smtClean="0">
                <a:latin typeface="Arial" charset="0"/>
              </a:rPr>
              <a:t>känner trygghet och lär sig att ta hänsyn och visa respekt i samspel med andra</a:t>
            </a:r>
          </a:p>
          <a:p>
            <a:pPr marL="0" indent="0">
              <a:lnSpc>
                <a:spcPct val="90000"/>
              </a:lnSpc>
            </a:pPr>
            <a:r>
              <a:rPr lang="sv-SE" sz="2800" smtClean="0">
                <a:latin typeface="Arial" charset="0"/>
              </a:rPr>
              <a:t>lär sig att utforska, lära och arbeta både självständigt och tillsammans med andra</a:t>
            </a:r>
          </a:p>
        </p:txBody>
      </p:sp>
      <p:sp>
        <p:nvSpPr>
          <p:cNvPr id="8195" name="Text Box 4"/>
          <p:cNvSpPr txBox="1">
            <a:spLocks noChangeArrowheads="1"/>
          </p:cNvSpPr>
          <p:nvPr/>
        </p:nvSpPr>
        <p:spPr bwMode="auto">
          <a:xfrm>
            <a:off x="250825" y="260350"/>
            <a:ext cx="6840538" cy="5794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spcBef>
                <a:spcPct val="50000"/>
              </a:spcBef>
            </a:pPr>
            <a:r>
              <a:rPr lang="sv-SE" sz="3200" b="1" smtClean="0">
                <a:solidFill>
                  <a:srgbClr val="FFFFFF"/>
                </a:solidFill>
                <a:latin typeface="Verdana" pitchFamily="34" charset="0"/>
              </a:rPr>
              <a:t>Frågor utifrån strävansmål</a:t>
            </a:r>
          </a:p>
        </p:txBody>
      </p:sp>
      <p:pic>
        <p:nvPicPr>
          <p:cNvPr id="819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188913"/>
            <a:ext cx="1657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16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8313" y="1341438"/>
            <a:ext cx="7847012" cy="4754562"/>
          </a:xfrm>
        </p:spPr>
        <p:txBody>
          <a:bodyPr/>
          <a:lstStyle/>
          <a:p>
            <a:pPr>
              <a:lnSpc>
                <a:spcPct val="90000"/>
              </a:lnSpc>
            </a:pPr>
            <a:r>
              <a:rPr lang="sv-SE" sz="2800" dirty="0" smtClean="0">
                <a:latin typeface="Arial" charset="0"/>
              </a:rPr>
              <a:t>Hur kan vi hjälpa våra barn när de upplever stress?</a:t>
            </a:r>
          </a:p>
          <a:p>
            <a:pPr>
              <a:lnSpc>
                <a:spcPct val="90000"/>
              </a:lnSpc>
            </a:pPr>
            <a:r>
              <a:rPr lang="sv-SE" sz="2800" dirty="0" smtClean="0">
                <a:latin typeface="Arial" charset="0"/>
              </a:rPr>
              <a:t>Vägledning/gränssättning. – Hur gör man?</a:t>
            </a:r>
          </a:p>
          <a:p>
            <a:pPr>
              <a:lnSpc>
                <a:spcPct val="90000"/>
              </a:lnSpc>
            </a:pPr>
            <a:r>
              <a:rPr lang="sv-SE" sz="2800" dirty="0" smtClean="0">
                <a:latin typeface="Arial" charset="0"/>
              </a:rPr>
              <a:t>Hur gör ni när en konflikt uppstår?</a:t>
            </a:r>
          </a:p>
          <a:p>
            <a:pPr>
              <a:lnSpc>
                <a:spcPct val="90000"/>
              </a:lnSpc>
            </a:pPr>
            <a:r>
              <a:rPr lang="sv-SE" sz="2800" dirty="0" smtClean="0">
                <a:latin typeface="Arial" charset="0"/>
              </a:rPr>
              <a:t>Hur samtalar man med sitt barn om faror som lockar?</a:t>
            </a:r>
          </a:p>
          <a:p>
            <a:pPr>
              <a:lnSpc>
                <a:spcPct val="90000"/>
              </a:lnSpc>
            </a:pPr>
            <a:r>
              <a:rPr lang="sv-SE" sz="2800" dirty="0" smtClean="0">
                <a:latin typeface="Arial" charset="0"/>
              </a:rPr>
              <a:t>Hur kan vi hjälpa våra barn att uppskatta olikheter?</a:t>
            </a:r>
          </a:p>
          <a:p>
            <a:pPr>
              <a:lnSpc>
                <a:spcPct val="90000"/>
              </a:lnSpc>
            </a:pPr>
            <a:r>
              <a:rPr lang="sv-SE" sz="2800" dirty="0" smtClean="0">
                <a:latin typeface="Arial" charset="0"/>
              </a:rPr>
              <a:t>Hur kan vi samarbeta kring gemensamma överenskommelser t.ex. datoranvändning, mobiltelefon, </a:t>
            </a:r>
            <a:r>
              <a:rPr lang="sv-SE" sz="2800" dirty="0" err="1" smtClean="0">
                <a:latin typeface="Arial" charset="0"/>
              </a:rPr>
              <a:t>utetider</a:t>
            </a:r>
            <a:endParaRPr lang="sv-SE" sz="2800" dirty="0" smtClean="0">
              <a:latin typeface="Arial" charset="0"/>
            </a:endParaRPr>
          </a:p>
        </p:txBody>
      </p:sp>
      <p:sp>
        <p:nvSpPr>
          <p:cNvPr id="9219" name="Text Box 4"/>
          <p:cNvSpPr txBox="1">
            <a:spLocks noChangeArrowheads="1"/>
          </p:cNvSpPr>
          <p:nvPr/>
        </p:nvSpPr>
        <p:spPr bwMode="auto">
          <a:xfrm>
            <a:off x="250825" y="260350"/>
            <a:ext cx="6840538" cy="5794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spcBef>
                <a:spcPct val="50000"/>
              </a:spcBef>
            </a:pPr>
            <a:r>
              <a:rPr lang="sv-SE" sz="3200" b="1" smtClean="0">
                <a:solidFill>
                  <a:srgbClr val="FFFFFF"/>
                </a:solidFill>
                <a:latin typeface="Verdana" pitchFamily="34" charset="0"/>
              </a:rPr>
              <a:t>Övriga diskussionsfrågor</a:t>
            </a:r>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188913"/>
            <a:ext cx="1657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88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611188" y="1341438"/>
            <a:ext cx="7175500" cy="4802187"/>
          </a:xfrm>
        </p:spPr>
        <p:txBody>
          <a:bodyPr/>
          <a:lstStyle/>
          <a:p>
            <a:pPr eaLnBrk="1" hangingPunct="1">
              <a:lnSpc>
                <a:spcPct val="80000"/>
              </a:lnSpc>
            </a:pPr>
            <a:r>
              <a:rPr lang="sv-SE" sz="2400" smtClean="0">
                <a:latin typeface="Arial" charset="0"/>
              </a:rPr>
              <a:t>Inledning och bakgrund</a:t>
            </a:r>
          </a:p>
          <a:p>
            <a:pPr eaLnBrk="1" hangingPunct="1">
              <a:lnSpc>
                <a:spcPct val="80000"/>
              </a:lnSpc>
            </a:pPr>
            <a:r>
              <a:rPr lang="sv-SE" sz="2400" smtClean="0">
                <a:latin typeface="Arial" charset="0"/>
              </a:rPr>
              <a:t>Inspirerat från Vägledande samspel - ICDP</a:t>
            </a:r>
          </a:p>
          <a:p>
            <a:pPr eaLnBrk="1" hangingPunct="1">
              <a:lnSpc>
                <a:spcPct val="80000"/>
              </a:lnSpc>
            </a:pPr>
            <a:r>
              <a:rPr lang="sv-SE" sz="2400" smtClean="0">
                <a:latin typeface="Arial" charset="0"/>
              </a:rPr>
              <a:t>Struktur för mötet</a:t>
            </a:r>
          </a:p>
          <a:p>
            <a:pPr eaLnBrk="1" hangingPunct="1">
              <a:lnSpc>
                <a:spcPct val="80000"/>
              </a:lnSpc>
            </a:pPr>
            <a:r>
              <a:rPr lang="sv-SE" sz="2400" smtClean="0">
                <a:latin typeface="Arial" charset="0"/>
              </a:rPr>
              <a:t>Förberedelser  - kallelse, plats för mötet</a:t>
            </a:r>
          </a:p>
          <a:p>
            <a:pPr eaLnBrk="1" hangingPunct="1">
              <a:lnSpc>
                <a:spcPct val="80000"/>
              </a:lnSpc>
            </a:pPr>
            <a:r>
              <a:rPr lang="sv-SE" sz="2400" smtClean="0">
                <a:latin typeface="Arial" charset="0"/>
              </a:rPr>
              <a:t>Genomförande</a:t>
            </a:r>
          </a:p>
          <a:p>
            <a:pPr eaLnBrk="1" hangingPunct="1">
              <a:lnSpc>
                <a:spcPct val="80000"/>
              </a:lnSpc>
            </a:pPr>
            <a:r>
              <a:rPr lang="sv-SE" sz="2400" smtClean="0">
                <a:latin typeface="Arial" charset="0"/>
              </a:rPr>
              <a:t>Samtalsmetod/Lösningsfokuserad pedagogik</a:t>
            </a:r>
          </a:p>
          <a:p>
            <a:pPr eaLnBrk="1" hangingPunct="1">
              <a:lnSpc>
                <a:spcPct val="80000"/>
              </a:lnSpc>
            </a:pPr>
            <a:r>
              <a:rPr lang="sv-SE" sz="2400" smtClean="0">
                <a:latin typeface="Arial" charset="0"/>
              </a:rPr>
              <a:t>Förslag på teman</a:t>
            </a:r>
          </a:p>
          <a:p>
            <a:pPr eaLnBrk="1" hangingPunct="1">
              <a:lnSpc>
                <a:spcPct val="80000"/>
              </a:lnSpc>
            </a:pPr>
            <a:r>
              <a:rPr lang="sv-SE" sz="2400" smtClean="0">
                <a:latin typeface="Arial" charset="0"/>
              </a:rPr>
              <a:t>Exempel på metoder</a:t>
            </a:r>
          </a:p>
          <a:p>
            <a:pPr eaLnBrk="1" hangingPunct="1">
              <a:lnSpc>
                <a:spcPct val="80000"/>
              </a:lnSpc>
            </a:pPr>
            <a:r>
              <a:rPr lang="sv-SE" sz="2400" smtClean="0">
                <a:latin typeface="Arial" charset="0"/>
              </a:rPr>
              <a:t>Frågeställningar</a:t>
            </a:r>
          </a:p>
          <a:p>
            <a:pPr eaLnBrk="1" hangingPunct="1">
              <a:lnSpc>
                <a:spcPct val="80000"/>
              </a:lnSpc>
            </a:pPr>
            <a:r>
              <a:rPr lang="sv-SE" sz="2400" smtClean="0">
                <a:latin typeface="Arial" charset="0"/>
              </a:rPr>
              <a:t>Avslutning </a:t>
            </a:r>
          </a:p>
          <a:p>
            <a:pPr eaLnBrk="1" hangingPunct="1">
              <a:lnSpc>
                <a:spcPct val="80000"/>
              </a:lnSpc>
            </a:pPr>
            <a:r>
              <a:rPr lang="sv-SE" sz="2400" smtClean="0">
                <a:latin typeface="Arial" charset="0"/>
              </a:rPr>
              <a:t>Utvärdering/reflektion</a:t>
            </a:r>
          </a:p>
          <a:p>
            <a:pPr eaLnBrk="1" hangingPunct="1">
              <a:lnSpc>
                <a:spcPct val="80000"/>
              </a:lnSpc>
            </a:pPr>
            <a:r>
              <a:rPr lang="sv-SE" sz="2400" smtClean="0">
                <a:latin typeface="Arial" charset="0"/>
              </a:rPr>
              <a:t>Föräldrabrev</a:t>
            </a:r>
          </a:p>
          <a:p>
            <a:pPr eaLnBrk="1" hangingPunct="1">
              <a:lnSpc>
                <a:spcPct val="80000"/>
              </a:lnSpc>
            </a:pPr>
            <a:r>
              <a:rPr lang="sv-SE" sz="2400" smtClean="0">
                <a:latin typeface="Arial" charset="0"/>
              </a:rPr>
              <a:t>Bilagor</a:t>
            </a:r>
          </a:p>
        </p:txBody>
      </p:sp>
      <p:sp>
        <p:nvSpPr>
          <p:cNvPr id="6147" name="Text Box 4"/>
          <p:cNvSpPr txBox="1">
            <a:spLocks noChangeArrowheads="1"/>
          </p:cNvSpPr>
          <p:nvPr/>
        </p:nvSpPr>
        <p:spPr bwMode="auto">
          <a:xfrm>
            <a:off x="1116013" y="333375"/>
            <a:ext cx="4103687" cy="7016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hangingPunct="0">
              <a:spcBef>
                <a:spcPct val="50000"/>
              </a:spcBef>
            </a:pPr>
            <a:r>
              <a:rPr lang="sv-SE" sz="4000" b="1" smtClean="0">
                <a:solidFill>
                  <a:srgbClr val="FFFFFF"/>
                </a:solidFill>
                <a:latin typeface="Verdana" pitchFamily="34" charset="0"/>
              </a:rPr>
              <a:t>Innehåll</a:t>
            </a:r>
          </a:p>
        </p:txBody>
      </p:sp>
      <p:pic>
        <p:nvPicPr>
          <p:cNvPr id="61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15888"/>
            <a:ext cx="20161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415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en metod / manual?</a:t>
            </a:r>
            <a:endParaRPr lang="sv-SE" dirty="0"/>
          </a:p>
        </p:txBody>
      </p:sp>
      <p:sp>
        <p:nvSpPr>
          <p:cNvPr id="3" name="Platshållare för innehåll 2"/>
          <p:cNvSpPr>
            <a:spLocks noGrp="1"/>
          </p:cNvSpPr>
          <p:nvPr>
            <p:ph idx="1"/>
          </p:nvPr>
        </p:nvSpPr>
        <p:spPr/>
        <p:txBody>
          <a:bodyPr/>
          <a:lstStyle/>
          <a:p>
            <a:endParaRPr lang="sv-SE"/>
          </a:p>
        </p:txBody>
      </p:sp>
      <p:grpSp>
        <p:nvGrpSpPr>
          <p:cNvPr id="4" name="Grupp 3"/>
          <p:cNvGrpSpPr/>
          <p:nvPr/>
        </p:nvGrpSpPr>
        <p:grpSpPr>
          <a:xfrm>
            <a:off x="1285852" y="4143380"/>
            <a:ext cx="6715172" cy="1155149"/>
            <a:chOff x="1285852" y="4143380"/>
            <a:chExt cx="6715172" cy="1155149"/>
          </a:xfrm>
        </p:grpSpPr>
        <p:sp>
          <p:nvSpPr>
            <p:cNvPr id="5" name="Rektangel 4"/>
            <p:cNvSpPr/>
            <p:nvPr/>
          </p:nvSpPr>
          <p:spPr>
            <a:xfrm rot="10800000">
              <a:off x="1357290" y="4584149"/>
              <a:ext cx="6643734" cy="714380"/>
            </a:xfrm>
            <a:prstGeom prst="rect">
              <a:avLst/>
            </a:prstGeom>
            <a:gradFill flip="none" rotWithShape="1">
              <a:gsLst>
                <a:gs pos="0">
                  <a:srgbClr val="FF0000"/>
                </a:gs>
                <a:gs pos="25000">
                  <a:srgbClr val="FF6633"/>
                </a:gs>
                <a:gs pos="50000">
                  <a:srgbClr val="FFFF00"/>
                </a:gs>
                <a:gs pos="75000">
                  <a:srgbClr val="01A78F"/>
                </a:gs>
                <a:gs pos="100000">
                  <a:srgbClr val="3366FF"/>
                </a:gs>
              </a:gsLst>
              <a:lin ang="90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srgbClr val="FFFFCC"/>
                </a:solidFill>
              </a:endParaRPr>
            </a:p>
          </p:txBody>
        </p:sp>
        <p:sp>
          <p:nvSpPr>
            <p:cNvPr id="6" name="textruta 5"/>
            <p:cNvSpPr txBox="1"/>
            <p:nvPr/>
          </p:nvSpPr>
          <p:spPr>
            <a:xfrm>
              <a:off x="1285852" y="4226960"/>
              <a:ext cx="649537" cy="369332"/>
            </a:xfrm>
            <a:prstGeom prst="rect">
              <a:avLst/>
            </a:prstGeom>
            <a:noFill/>
          </p:spPr>
          <p:txBody>
            <a:bodyPr wrap="none" rtlCol="0">
              <a:spAutoFit/>
            </a:bodyPr>
            <a:lstStyle/>
            <a:p>
              <a:r>
                <a:rPr lang="sv-SE" dirty="0" smtClean="0">
                  <a:solidFill>
                    <a:srgbClr val="FFFFCC"/>
                  </a:solidFill>
                </a:rPr>
                <a:t>dålig</a:t>
              </a:r>
              <a:endParaRPr lang="sv-SE" dirty="0">
                <a:solidFill>
                  <a:srgbClr val="FFFFCC"/>
                </a:solidFill>
              </a:endParaRPr>
            </a:p>
          </p:txBody>
        </p:sp>
        <p:sp>
          <p:nvSpPr>
            <p:cNvPr id="7" name="textruta 6"/>
            <p:cNvSpPr txBox="1"/>
            <p:nvPr/>
          </p:nvSpPr>
          <p:spPr>
            <a:xfrm>
              <a:off x="7500958" y="4143380"/>
              <a:ext cx="498855" cy="369332"/>
            </a:xfrm>
            <a:prstGeom prst="rect">
              <a:avLst/>
            </a:prstGeom>
            <a:noFill/>
          </p:spPr>
          <p:txBody>
            <a:bodyPr wrap="none" rtlCol="0">
              <a:spAutoFit/>
            </a:bodyPr>
            <a:lstStyle/>
            <a:p>
              <a:r>
                <a:rPr lang="sv-SE" dirty="0" smtClean="0">
                  <a:solidFill>
                    <a:srgbClr val="FFFFCC"/>
                  </a:solidFill>
                </a:rPr>
                <a:t>bra</a:t>
              </a:r>
              <a:endParaRPr lang="sv-SE" dirty="0">
                <a:solidFill>
                  <a:srgbClr val="FFFFCC"/>
                </a:solidFill>
              </a:endParaRPr>
            </a:p>
          </p:txBody>
        </p:sp>
      </p:grpSp>
      <p:grpSp>
        <p:nvGrpSpPr>
          <p:cNvPr id="8" name="Grupp 7"/>
          <p:cNvGrpSpPr/>
          <p:nvPr/>
        </p:nvGrpSpPr>
        <p:grpSpPr>
          <a:xfrm>
            <a:off x="6215074" y="4143380"/>
            <a:ext cx="1785950" cy="1155149"/>
            <a:chOff x="1357290" y="5214950"/>
            <a:chExt cx="6715172" cy="1155149"/>
          </a:xfrm>
        </p:grpSpPr>
        <p:sp>
          <p:nvSpPr>
            <p:cNvPr id="9" name="Rektangel 8"/>
            <p:cNvSpPr/>
            <p:nvPr/>
          </p:nvSpPr>
          <p:spPr>
            <a:xfrm rot="10800000">
              <a:off x="1428728" y="5655719"/>
              <a:ext cx="6643734" cy="714380"/>
            </a:xfrm>
            <a:prstGeom prst="rect">
              <a:avLst/>
            </a:prstGeom>
            <a:gradFill flip="none" rotWithShape="1">
              <a:gsLst>
                <a:gs pos="0">
                  <a:srgbClr val="FF0000"/>
                </a:gs>
                <a:gs pos="25000">
                  <a:srgbClr val="FF6633"/>
                </a:gs>
                <a:gs pos="50000">
                  <a:srgbClr val="FFFF00"/>
                </a:gs>
                <a:gs pos="75000">
                  <a:srgbClr val="01A78F"/>
                </a:gs>
                <a:gs pos="100000">
                  <a:srgbClr val="3366FF"/>
                </a:gs>
              </a:gsLst>
              <a:lin ang="90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srgbClr val="FFFFCC"/>
                </a:solidFill>
              </a:endParaRPr>
            </a:p>
          </p:txBody>
        </p:sp>
        <p:sp>
          <p:nvSpPr>
            <p:cNvPr id="10" name="textruta 9"/>
            <p:cNvSpPr txBox="1"/>
            <p:nvPr/>
          </p:nvSpPr>
          <p:spPr>
            <a:xfrm>
              <a:off x="1357290" y="5298530"/>
              <a:ext cx="3390712" cy="369332"/>
            </a:xfrm>
            <a:prstGeom prst="rect">
              <a:avLst/>
            </a:prstGeom>
            <a:noFill/>
          </p:spPr>
          <p:txBody>
            <a:bodyPr wrap="none" rtlCol="0">
              <a:spAutoFit/>
            </a:bodyPr>
            <a:lstStyle/>
            <a:p>
              <a:r>
                <a:rPr lang="sv-SE" dirty="0" smtClean="0">
                  <a:solidFill>
                    <a:srgbClr val="FFFFCC"/>
                  </a:solidFill>
                </a:rPr>
                <a:t>helt OK</a:t>
              </a:r>
              <a:endParaRPr lang="sv-SE" dirty="0">
                <a:solidFill>
                  <a:srgbClr val="FFFFCC"/>
                </a:solidFill>
              </a:endParaRPr>
            </a:p>
          </p:txBody>
        </p:sp>
        <p:sp>
          <p:nvSpPr>
            <p:cNvPr id="11" name="textruta 10"/>
            <p:cNvSpPr txBox="1"/>
            <p:nvPr/>
          </p:nvSpPr>
          <p:spPr>
            <a:xfrm>
              <a:off x="7572396" y="5214950"/>
              <a:ext cx="498855" cy="369332"/>
            </a:xfrm>
            <a:prstGeom prst="rect">
              <a:avLst/>
            </a:prstGeom>
            <a:noFill/>
          </p:spPr>
          <p:txBody>
            <a:bodyPr wrap="none" rtlCol="0">
              <a:spAutoFit/>
            </a:bodyPr>
            <a:lstStyle/>
            <a:p>
              <a:r>
                <a:rPr lang="sv-SE" dirty="0" smtClean="0">
                  <a:solidFill>
                    <a:srgbClr val="FFFFCC"/>
                  </a:solidFill>
                </a:rPr>
                <a:t>bra</a:t>
              </a:r>
              <a:endParaRPr lang="sv-SE" dirty="0">
                <a:solidFill>
                  <a:srgbClr val="FFFFCC"/>
                </a:solidFill>
              </a:endParaRPr>
            </a:p>
          </p:txBody>
        </p:sp>
      </p:grpSp>
    </p:spTree>
    <p:extLst>
      <p:ext uri="{BB962C8B-B14F-4D97-AF65-F5344CB8AC3E}">
        <p14:creationId xmlns:p14="http://schemas.microsoft.com/office/powerpoint/2010/main" val="29116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500" y="714872"/>
            <a:ext cx="8637588" cy="769441"/>
          </a:xfrm>
        </p:spPr>
        <p:txBody>
          <a:bodyPr/>
          <a:lstStyle/>
          <a:p>
            <a:r>
              <a:rPr lang="sv-SE" dirty="0" smtClean="0"/>
              <a:t>Föräldramöten är viktiga…</a:t>
            </a:r>
            <a:endParaRPr lang="sv-SE" dirty="0"/>
          </a:p>
        </p:txBody>
      </p:sp>
      <p:sp>
        <p:nvSpPr>
          <p:cNvPr id="3" name="Platshållare för innehåll 2"/>
          <p:cNvSpPr>
            <a:spLocks noGrp="1"/>
          </p:cNvSpPr>
          <p:nvPr>
            <p:ph idx="1"/>
          </p:nvPr>
        </p:nvSpPr>
        <p:spPr>
          <a:xfrm>
            <a:off x="328612" y="1941513"/>
            <a:ext cx="8419851" cy="4114800"/>
          </a:xfrm>
        </p:spPr>
        <p:txBody>
          <a:bodyPr/>
          <a:lstStyle/>
          <a:p>
            <a:r>
              <a:rPr lang="sv-SE" dirty="0" smtClean="0"/>
              <a:t>Föräldrar är viktiga  för elevers ambitionsnivå, prioriteringar och måluppfyllelse i skolan. </a:t>
            </a:r>
          </a:p>
          <a:p>
            <a:r>
              <a:rPr lang="sv-SE" dirty="0" smtClean="0"/>
              <a:t>Elever som smidigt tar sig igenom skolan har mycket bättre förutsättningar för att få ett bra liv.</a:t>
            </a:r>
          </a:p>
          <a:p>
            <a:r>
              <a:rPr lang="sv-SE" dirty="0" smtClean="0"/>
              <a:t>Prevention i all ära men </a:t>
            </a:r>
            <a:r>
              <a:rPr lang="sv-SE" u="sng" dirty="0" smtClean="0"/>
              <a:t>skolan är viktigast</a:t>
            </a:r>
            <a:r>
              <a:rPr lang="sv-SE" dirty="0" smtClean="0"/>
              <a:t>. </a:t>
            </a:r>
            <a:endParaRPr lang="sv-SE" dirty="0"/>
          </a:p>
        </p:txBody>
      </p:sp>
    </p:spTree>
    <p:extLst>
      <p:ext uri="{BB962C8B-B14F-4D97-AF65-F5344CB8AC3E}">
        <p14:creationId xmlns:p14="http://schemas.microsoft.com/office/powerpoint/2010/main" val="379811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a:t>
            </a:r>
            <a:r>
              <a:rPr lang="sv-SE" dirty="0" smtClean="0"/>
              <a:t>tvärderingsresultat</a:t>
            </a:r>
            <a:endParaRPr lang="sv-SE" dirty="0"/>
          </a:p>
        </p:txBody>
      </p:sp>
      <p:sp>
        <p:nvSpPr>
          <p:cNvPr id="3" name="Platshållare för innehåll 2"/>
          <p:cNvSpPr>
            <a:spLocks noGrp="1"/>
          </p:cNvSpPr>
          <p:nvPr>
            <p:ph idx="1"/>
          </p:nvPr>
        </p:nvSpPr>
        <p:spPr/>
        <p:txBody>
          <a:bodyPr/>
          <a:lstStyle/>
          <a:p>
            <a:r>
              <a:rPr lang="sv-SE" dirty="0" smtClean="0"/>
              <a:t>Respondenter: Pedagoger &amp; Föräldrar</a:t>
            </a:r>
          </a:p>
          <a:p>
            <a:r>
              <a:rPr lang="sv-SE" dirty="0" smtClean="0"/>
              <a:t>N= 42, 288 </a:t>
            </a:r>
          </a:p>
          <a:p>
            <a:r>
              <a:rPr lang="sv-SE" dirty="0" smtClean="0"/>
              <a:t>Experimentell design</a:t>
            </a:r>
          </a:p>
        </p:txBody>
      </p:sp>
    </p:spTree>
    <p:extLst>
      <p:ext uri="{BB962C8B-B14F-4D97-AF65-F5344CB8AC3E}">
        <p14:creationId xmlns:p14="http://schemas.microsoft.com/office/powerpoint/2010/main" val="1588068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500" y="37763"/>
            <a:ext cx="8637588" cy="1446550"/>
          </a:xfrm>
        </p:spPr>
        <p:txBody>
          <a:bodyPr/>
          <a:lstStyle/>
          <a:p>
            <a:r>
              <a:rPr lang="sv-SE" dirty="0" smtClean="0"/>
              <a:t>Resultat i korthet, kraftiga programeffekter</a:t>
            </a:r>
            <a:endParaRPr lang="sv-SE" dirty="0"/>
          </a:p>
        </p:txBody>
      </p:sp>
      <p:sp>
        <p:nvSpPr>
          <p:cNvPr id="3" name="Platshållare för innehåll 2"/>
          <p:cNvSpPr>
            <a:spLocks noGrp="1"/>
          </p:cNvSpPr>
          <p:nvPr>
            <p:ph idx="1"/>
          </p:nvPr>
        </p:nvSpPr>
        <p:spPr/>
        <p:txBody>
          <a:bodyPr/>
          <a:lstStyle/>
          <a:p>
            <a:r>
              <a:rPr lang="sv-SE" dirty="0"/>
              <a:t>P</a:t>
            </a:r>
            <a:r>
              <a:rPr lang="sv-SE" dirty="0" smtClean="0"/>
              <a:t>edagoger </a:t>
            </a:r>
            <a:r>
              <a:rPr lang="sv-SE" dirty="0"/>
              <a:t>som utbildats i metoden och som använt den kände en större tillfredställelse med sin insats på föräldramötet, samt anser att de närvarande föräldrarna stärkts i sin känsla av att vara betydelsefulla, i större utsträckning än kontrollgruppens </a:t>
            </a:r>
            <a:r>
              <a:rPr lang="sv-SE" dirty="0" smtClean="0"/>
              <a:t>pedagoger</a:t>
            </a:r>
            <a:r>
              <a:rPr lang="sv-SE" dirty="0"/>
              <a:t>.</a:t>
            </a:r>
            <a:endParaRPr lang="sv-SE" dirty="0" smtClean="0"/>
          </a:p>
        </p:txBody>
      </p:sp>
    </p:spTree>
    <p:extLst>
      <p:ext uri="{BB962C8B-B14F-4D97-AF65-F5344CB8AC3E}">
        <p14:creationId xmlns:p14="http://schemas.microsoft.com/office/powerpoint/2010/main" val="3578719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a:t>Föräldrar i experimentgruppen skattade det senaste föräldramötet över lag som bättre än kontrollgruppen. Särskilt </a:t>
            </a:r>
            <a:r>
              <a:rPr lang="sv-SE" dirty="0" smtClean="0"/>
              <a:t>uppmärksammades </a:t>
            </a:r>
            <a:r>
              <a:rPr lang="sv-SE" dirty="0"/>
              <a:t>aspekter som att bjudas in att komma till tals, att man tar till vara föräldrars åsikter, relevant innehåll samt en god kontakt med andra närvarande </a:t>
            </a:r>
            <a:r>
              <a:rPr lang="sv-SE" dirty="0" smtClean="0"/>
              <a:t>föräldrar, och lärare. </a:t>
            </a:r>
            <a:endParaRPr lang="sv-SE" dirty="0"/>
          </a:p>
          <a:p>
            <a:endParaRPr lang="sv-SE" dirty="0"/>
          </a:p>
        </p:txBody>
      </p:sp>
      <p:sp>
        <p:nvSpPr>
          <p:cNvPr id="4" name="Rubrik 1"/>
          <p:cNvSpPr>
            <a:spLocks noGrp="1"/>
          </p:cNvSpPr>
          <p:nvPr>
            <p:ph type="title"/>
          </p:nvPr>
        </p:nvSpPr>
        <p:spPr>
          <a:xfrm>
            <a:off x="317500" y="37763"/>
            <a:ext cx="8637588" cy="1446550"/>
          </a:xfrm>
        </p:spPr>
        <p:txBody>
          <a:bodyPr/>
          <a:lstStyle/>
          <a:p>
            <a:r>
              <a:rPr lang="sv-SE" dirty="0" smtClean="0"/>
              <a:t>Resultat i korthet, kraftiga programeffekter</a:t>
            </a:r>
            <a:endParaRPr lang="sv-SE" dirty="0"/>
          </a:p>
        </p:txBody>
      </p:sp>
    </p:spTree>
    <p:extLst>
      <p:ext uri="{BB962C8B-B14F-4D97-AF65-F5344CB8AC3E}">
        <p14:creationId xmlns:p14="http://schemas.microsoft.com/office/powerpoint/2010/main" val="3416215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500" y="37763"/>
            <a:ext cx="8637588" cy="1446550"/>
          </a:xfrm>
        </p:spPr>
        <p:txBody>
          <a:bodyPr/>
          <a:lstStyle/>
          <a:p>
            <a:r>
              <a:rPr lang="sv-SE" dirty="0" smtClean="0"/>
              <a:t>Föräldrar och pedagoger gillar metoden</a:t>
            </a:r>
            <a:endParaRPr lang="sv-SE" dirty="0"/>
          </a:p>
        </p:txBody>
      </p:sp>
      <p:sp>
        <p:nvSpPr>
          <p:cNvPr id="3" name="Platshållare för innehåll 2"/>
          <p:cNvSpPr>
            <a:spLocks noGrp="1"/>
          </p:cNvSpPr>
          <p:nvPr>
            <p:ph idx="1"/>
          </p:nvPr>
        </p:nvSpPr>
        <p:spPr/>
        <p:txBody>
          <a:bodyPr/>
          <a:lstStyle/>
          <a:p>
            <a:r>
              <a:rPr lang="sv-SE" dirty="0" smtClean="0"/>
              <a:t>Förutsättningar för att de kommer till nästa föräldramöte och nästa och …</a:t>
            </a:r>
          </a:p>
          <a:p>
            <a:r>
              <a:rPr lang="sv-SE" dirty="0" smtClean="0"/>
              <a:t>Förutsättningar för att föra ut information om var föräldrar kan göra för att skapa goda förutsättningar för sina barn</a:t>
            </a:r>
            <a:endParaRPr lang="sv-SE" dirty="0"/>
          </a:p>
        </p:txBody>
      </p:sp>
    </p:spTree>
    <p:extLst>
      <p:ext uri="{BB962C8B-B14F-4D97-AF65-F5344CB8AC3E}">
        <p14:creationId xmlns:p14="http://schemas.microsoft.com/office/powerpoint/2010/main" val="4135266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extLst>
              <p:ext uri="{D42A27DB-BD31-4B8C-83A1-F6EECF244321}">
                <p14:modId xmlns:p14="http://schemas.microsoft.com/office/powerpoint/2010/main" val="4187978292"/>
              </p:ext>
            </p:extLst>
          </p:nvPr>
        </p:nvGraphicFramePr>
        <p:xfrm>
          <a:off x="4572000" y="2399779"/>
          <a:ext cx="4572000" cy="2566194"/>
        </p:xfrm>
        <a:graphic>
          <a:graphicData uri="http://schemas.openxmlformats.org/drawingml/2006/chart">
            <c:chart xmlns:c="http://schemas.openxmlformats.org/drawingml/2006/chart" xmlns:r="http://schemas.openxmlformats.org/officeDocument/2006/relationships" r:id="rId3"/>
          </a:graphicData>
        </a:graphic>
      </p:graphicFrame>
      <p:sp>
        <p:nvSpPr>
          <p:cNvPr id="423939" name="Text Box 3"/>
          <p:cNvSpPr txBox="1">
            <a:spLocks noChangeArrowheads="1"/>
          </p:cNvSpPr>
          <p:nvPr/>
        </p:nvSpPr>
        <p:spPr bwMode="auto">
          <a:xfrm>
            <a:off x="4783832" y="1772816"/>
            <a:ext cx="4324672" cy="584775"/>
          </a:xfrm>
          <a:prstGeom prst="rect">
            <a:avLst/>
          </a:prstGeom>
          <a:noFill/>
          <a:ln w="9525">
            <a:noFill/>
            <a:miter lim="800000"/>
            <a:headEnd/>
            <a:tailEnd/>
          </a:ln>
          <a:effectLst/>
        </p:spPr>
        <p:txBody>
          <a:bodyPr wrap="square">
            <a:spAutoFit/>
          </a:bodyPr>
          <a:lstStyle/>
          <a:p>
            <a:pPr>
              <a:spcBef>
                <a:spcPct val="50000"/>
              </a:spcBef>
            </a:pPr>
            <a:r>
              <a:rPr lang="sv-SE" sz="1600" dirty="0">
                <a:latin typeface="Tahoma" pitchFamily="34" charset="0"/>
              </a:rPr>
              <a:t>Hur ofta ber dina föräldrar dig att berätta om sånt som hänt en vanlig </a:t>
            </a:r>
            <a:r>
              <a:rPr lang="sv-SE" sz="1600" dirty="0" smtClean="0">
                <a:latin typeface="Tahoma" pitchFamily="34" charset="0"/>
              </a:rPr>
              <a:t>skoldag</a:t>
            </a:r>
            <a:endParaRPr lang="sv-SE" sz="1600" dirty="0">
              <a:solidFill>
                <a:srgbClr val="FF7C23"/>
              </a:solidFill>
              <a:latin typeface="Tahoma" pitchFamily="34"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890976213"/>
              </p:ext>
            </p:extLst>
          </p:nvPr>
        </p:nvGraphicFramePr>
        <p:xfrm>
          <a:off x="0" y="2564904"/>
          <a:ext cx="4528838" cy="2592288"/>
        </p:xfrm>
        <a:graphic>
          <a:graphicData uri="http://schemas.openxmlformats.org/presentationml/2006/ole">
            <mc:AlternateContent xmlns:mc="http://schemas.openxmlformats.org/markup-compatibility/2006">
              <mc:Choice xmlns:v="urn:schemas-microsoft-com:vml" Requires="v">
                <p:oleObj spid="_x0000_s4107" name="Diagram" r:id="rId4" imgW="6732428" imgH="4488031" progId="MSGraph.Chart.8">
                  <p:embed followColorScheme="full"/>
                </p:oleObj>
              </mc:Choice>
              <mc:Fallback>
                <p:oleObj name="Diagram" r:id="rId4" imgW="6732428" imgH="4488031" progId="MSGraph.Chart.8">
                  <p:embed followColorScheme="full"/>
                  <p:pic>
                    <p:nvPicPr>
                      <p:cNvPr id="0" name=""/>
                      <p:cNvPicPr>
                        <a:picLocks noChangeAspect="1" noChangeArrowheads="1"/>
                      </p:cNvPicPr>
                      <p:nvPr/>
                    </p:nvPicPr>
                    <p:blipFill>
                      <a:blip r:embed="rId5"/>
                      <a:srcRect/>
                      <a:stretch>
                        <a:fillRect/>
                      </a:stretch>
                    </p:blipFill>
                    <p:spPr bwMode="auto">
                      <a:xfrm>
                        <a:off x="0" y="2564904"/>
                        <a:ext cx="4528838" cy="2592288"/>
                      </a:xfrm>
                      <a:prstGeom prst="rect">
                        <a:avLst/>
                      </a:prstGeom>
                      <a:noFill/>
                      <a:extLst/>
                    </p:spPr>
                  </p:pic>
                </p:oleObj>
              </mc:Fallback>
            </mc:AlternateContent>
          </a:graphicData>
        </a:graphic>
      </p:graphicFrame>
      <p:sp>
        <p:nvSpPr>
          <p:cNvPr id="8" name="Text Box 3"/>
          <p:cNvSpPr txBox="1">
            <a:spLocks noChangeArrowheads="1"/>
          </p:cNvSpPr>
          <p:nvPr/>
        </p:nvSpPr>
        <p:spPr bwMode="auto">
          <a:xfrm>
            <a:off x="251520" y="1844824"/>
            <a:ext cx="3960440" cy="584775"/>
          </a:xfrm>
          <a:prstGeom prst="rect">
            <a:avLst/>
          </a:prstGeom>
          <a:noFill/>
          <a:ln w="9525">
            <a:noFill/>
            <a:miter lim="800000"/>
            <a:headEnd/>
            <a:tailEnd/>
          </a:ln>
          <a:effectLst/>
        </p:spPr>
        <p:txBody>
          <a:bodyPr wrap="square">
            <a:spAutoFit/>
          </a:bodyPr>
          <a:lstStyle/>
          <a:p>
            <a:pPr>
              <a:spcBef>
                <a:spcPct val="50000"/>
              </a:spcBef>
            </a:pPr>
            <a:r>
              <a:rPr lang="sv-SE" sz="1600" dirty="0">
                <a:latin typeface="Tahoma" pitchFamily="34" charset="0"/>
                <a:cs typeface="Arial" charset="0"/>
              </a:rPr>
              <a:t>Brukar dina föräldrar känna till vilka läxor du har eller när du har prov? </a:t>
            </a:r>
            <a:endParaRPr lang="sv-SE" sz="1600" dirty="0">
              <a:latin typeface="Tahoma" pitchFamily="34" charset="0"/>
            </a:endParaRPr>
          </a:p>
        </p:txBody>
      </p:sp>
      <p:sp>
        <p:nvSpPr>
          <p:cNvPr id="9" name="Rubrik 1"/>
          <p:cNvSpPr txBox="1">
            <a:spLocks/>
          </p:cNvSpPr>
          <p:nvPr/>
        </p:nvSpPr>
        <p:spPr>
          <a:xfrm>
            <a:off x="317500" y="37763"/>
            <a:ext cx="8637588" cy="1446550"/>
          </a:xfrm>
          <a:prstGeom prst="rect">
            <a:avLst/>
          </a:prstGeom>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r>
              <a:rPr lang="sv-SE" sz="3200" dirty="0" smtClean="0"/>
              <a:t>Hur tror ni att skolans måluppfyllelse skulle påverkas om denna nedåtgående trenden i föräldraengagemang bryts?</a:t>
            </a:r>
            <a:endParaRPr lang="sv-SE" sz="3200" dirty="0"/>
          </a:p>
        </p:txBody>
      </p:sp>
      <p:sp>
        <p:nvSpPr>
          <p:cNvPr id="10" name="Rubrik 1"/>
          <p:cNvSpPr txBox="1">
            <a:spLocks/>
          </p:cNvSpPr>
          <p:nvPr/>
        </p:nvSpPr>
        <p:spPr>
          <a:xfrm>
            <a:off x="251520" y="5294818"/>
            <a:ext cx="8637588" cy="1446550"/>
          </a:xfrm>
          <a:prstGeom prst="rect">
            <a:avLst/>
          </a:prstGeom>
        </p:spPr>
        <p:txBody>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r>
              <a:rPr lang="sv-SE" sz="3200" dirty="0" smtClean="0"/>
              <a:t>Hur skulle det påverka måluppfyllelsen och </a:t>
            </a:r>
            <a:r>
              <a:rPr lang="sv-SE" sz="3200" dirty="0" err="1" smtClean="0"/>
              <a:t>prosocialt</a:t>
            </a:r>
            <a:r>
              <a:rPr lang="sv-SE" sz="3200" dirty="0" smtClean="0"/>
              <a:t> beteende?</a:t>
            </a:r>
          </a:p>
          <a:p>
            <a:endParaRPr lang="sv-SE" sz="3200" dirty="0"/>
          </a:p>
        </p:txBody>
      </p:sp>
    </p:spTree>
    <p:extLst>
      <p:ext uri="{BB962C8B-B14F-4D97-AF65-F5344CB8AC3E}">
        <p14:creationId xmlns:p14="http://schemas.microsoft.com/office/powerpoint/2010/main" val="3496808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6"/>
          <p:cNvSpPr txBox="1">
            <a:spLocks noChangeArrowheads="1"/>
          </p:cNvSpPr>
          <p:nvPr/>
        </p:nvSpPr>
        <p:spPr bwMode="auto">
          <a:xfrm>
            <a:off x="1101050" y="5301208"/>
            <a:ext cx="3542958" cy="523220"/>
          </a:xfrm>
          <a:prstGeom prst="rect">
            <a:avLst/>
          </a:prstGeom>
          <a:noFill/>
          <a:ln w="9525">
            <a:noFill/>
            <a:miter lim="800000"/>
            <a:headEnd/>
            <a:tailEnd/>
          </a:ln>
          <a:effectLst/>
        </p:spPr>
        <p:txBody>
          <a:bodyPr wrap="none">
            <a:spAutoFit/>
          </a:bodyPr>
          <a:lstStyle/>
          <a:p>
            <a:r>
              <a:rPr lang="sv-SE" sz="2800" dirty="0" smtClean="0">
                <a:latin typeface="Arial Narrow" pitchFamily="34" charset="0"/>
              </a:rPr>
              <a:t>nikolaus.koutakis@oru.se</a:t>
            </a:r>
            <a:endParaRPr lang="sv-SE" sz="2800" dirty="0">
              <a:latin typeface="Arial Narrow" pitchFamily="34" charset="0"/>
            </a:endParaRPr>
          </a:p>
        </p:txBody>
      </p:sp>
      <p:pic>
        <p:nvPicPr>
          <p:cNvPr id="47" name="Picture 7" descr="Black logo small"/>
          <p:cNvPicPr>
            <a:picLocks noChangeAspect="1" noChangeArrowheads="1"/>
          </p:cNvPicPr>
          <p:nvPr/>
        </p:nvPicPr>
        <p:blipFill>
          <a:blip r:embed="rId3" cstate="print">
            <a:clrChange>
              <a:clrFrom>
                <a:srgbClr val="FFFFFF"/>
              </a:clrFrom>
              <a:clrTo>
                <a:srgbClr val="FFFFFF">
                  <a:alpha val="0"/>
                </a:srgbClr>
              </a:clrTo>
            </a:clrChange>
            <a:lum bright="100000" contrast="22000"/>
          </a:blip>
          <a:srcRect/>
          <a:stretch>
            <a:fillRect/>
          </a:stretch>
        </p:blipFill>
        <p:spPr bwMode="auto">
          <a:xfrm>
            <a:off x="5220791" y="5546130"/>
            <a:ext cx="406400" cy="366712"/>
          </a:xfrm>
          <a:prstGeom prst="rect">
            <a:avLst/>
          </a:prstGeom>
          <a:noFill/>
          <a:ln w="9525">
            <a:noFill/>
            <a:miter lim="800000"/>
            <a:headEnd/>
            <a:tailEnd/>
          </a:ln>
          <a:effectLst/>
        </p:spPr>
      </p:pic>
      <p:sp>
        <p:nvSpPr>
          <p:cNvPr id="48" name="Text Box 8"/>
          <p:cNvSpPr txBox="1">
            <a:spLocks noChangeAspect="1" noChangeArrowheads="1"/>
          </p:cNvSpPr>
          <p:nvPr/>
        </p:nvSpPr>
        <p:spPr bwMode="auto">
          <a:xfrm>
            <a:off x="5520829" y="5609630"/>
            <a:ext cx="2795587" cy="244475"/>
          </a:xfrm>
          <a:prstGeom prst="rect">
            <a:avLst/>
          </a:prstGeom>
          <a:noFill/>
          <a:ln w="9525">
            <a:noFill/>
            <a:miter lim="800000"/>
            <a:headEnd/>
            <a:tailEnd/>
          </a:ln>
          <a:effectLst/>
        </p:spPr>
        <p:txBody>
          <a:bodyPr>
            <a:spAutoFit/>
          </a:bodyPr>
          <a:lstStyle/>
          <a:p>
            <a:pPr algn="l" eaLnBrk="0" hangingPunct="0">
              <a:spcBef>
                <a:spcPct val="50000"/>
              </a:spcBef>
            </a:pPr>
            <a:r>
              <a:rPr lang="en-US" sz="1000" b="1">
                <a:latin typeface="Lucida Sans Unicode" pitchFamily="34" charset="0"/>
              </a:rPr>
              <a:t>enter for Developmental Research</a:t>
            </a:r>
          </a:p>
        </p:txBody>
      </p:sp>
      <p:grpSp>
        <p:nvGrpSpPr>
          <p:cNvPr id="49" name="Group 9"/>
          <p:cNvGrpSpPr>
            <a:grpSpLocks/>
          </p:cNvGrpSpPr>
          <p:nvPr/>
        </p:nvGrpSpPr>
        <p:grpSpPr bwMode="auto">
          <a:xfrm>
            <a:off x="5220791" y="5157192"/>
            <a:ext cx="315913" cy="344488"/>
            <a:chOff x="516" y="3226"/>
            <a:chExt cx="293" cy="366"/>
          </a:xfrm>
        </p:grpSpPr>
        <p:sp>
          <p:nvSpPr>
            <p:cNvPr id="50" name="Freeform 10"/>
            <p:cNvSpPr>
              <a:spLocks/>
            </p:cNvSpPr>
            <p:nvPr/>
          </p:nvSpPr>
          <p:spPr bwMode="auto">
            <a:xfrm>
              <a:off x="516" y="3226"/>
              <a:ext cx="292" cy="366"/>
            </a:xfrm>
            <a:custGeom>
              <a:avLst/>
              <a:gdLst/>
              <a:ahLst/>
              <a:cxnLst>
                <a:cxn ang="0">
                  <a:pos x="15" y="278"/>
                </a:cxn>
                <a:cxn ang="0">
                  <a:pos x="44" y="317"/>
                </a:cxn>
                <a:cxn ang="0">
                  <a:pos x="68" y="337"/>
                </a:cxn>
                <a:cxn ang="0">
                  <a:pos x="88" y="347"/>
                </a:cxn>
                <a:cxn ang="0">
                  <a:pos x="117" y="357"/>
                </a:cxn>
                <a:cxn ang="0">
                  <a:pos x="137" y="366"/>
                </a:cxn>
                <a:cxn ang="0">
                  <a:pos x="146" y="366"/>
                </a:cxn>
                <a:cxn ang="0">
                  <a:pos x="146" y="366"/>
                </a:cxn>
                <a:cxn ang="0">
                  <a:pos x="151" y="366"/>
                </a:cxn>
                <a:cxn ang="0">
                  <a:pos x="156" y="366"/>
                </a:cxn>
                <a:cxn ang="0">
                  <a:pos x="180" y="357"/>
                </a:cxn>
                <a:cxn ang="0">
                  <a:pos x="210" y="347"/>
                </a:cxn>
                <a:cxn ang="0">
                  <a:pos x="229" y="337"/>
                </a:cxn>
                <a:cxn ang="0">
                  <a:pos x="258" y="317"/>
                </a:cxn>
                <a:cxn ang="0">
                  <a:pos x="283" y="278"/>
                </a:cxn>
                <a:cxn ang="0">
                  <a:pos x="287" y="259"/>
                </a:cxn>
                <a:cxn ang="0">
                  <a:pos x="292" y="239"/>
                </a:cxn>
                <a:cxn ang="0">
                  <a:pos x="292" y="225"/>
                </a:cxn>
                <a:cxn ang="0">
                  <a:pos x="292" y="220"/>
                </a:cxn>
                <a:cxn ang="0">
                  <a:pos x="292" y="210"/>
                </a:cxn>
                <a:cxn ang="0">
                  <a:pos x="292" y="181"/>
                </a:cxn>
                <a:cxn ang="0">
                  <a:pos x="292" y="146"/>
                </a:cxn>
                <a:cxn ang="0">
                  <a:pos x="292" y="107"/>
                </a:cxn>
                <a:cxn ang="0">
                  <a:pos x="292" y="68"/>
                </a:cxn>
                <a:cxn ang="0">
                  <a:pos x="292" y="34"/>
                </a:cxn>
                <a:cxn ang="0">
                  <a:pos x="292" y="10"/>
                </a:cxn>
                <a:cxn ang="0">
                  <a:pos x="292" y="5"/>
                </a:cxn>
                <a:cxn ang="0">
                  <a:pos x="292" y="0"/>
                </a:cxn>
                <a:cxn ang="0">
                  <a:pos x="190" y="0"/>
                </a:cxn>
                <a:cxn ang="0">
                  <a:pos x="190" y="44"/>
                </a:cxn>
                <a:cxn ang="0">
                  <a:pos x="146" y="44"/>
                </a:cxn>
                <a:cxn ang="0">
                  <a:pos x="146" y="0"/>
                </a:cxn>
                <a:cxn ang="0">
                  <a:pos x="98" y="0"/>
                </a:cxn>
                <a:cxn ang="0">
                  <a:pos x="98" y="44"/>
                </a:cxn>
                <a:cxn ang="0">
                  <a:pos x="54" y="44"/>
                </a:cxn>
                <a:cxn ang="0">
                  <a:pos x="54" y="0"/>
                </a:cxn>
                <a:cxn ang="0">
                  <a:pos x="0" y="0"/>
                </a:cxn>
                <a:cxn ang="0">
                  <a:pos x="0" y="5"/>
                </a:cxn>
                <a:cxn ang="0">
                  <a:pos x="0" y="10"/>
                </a:cxn>
                <a:cxn ang="0">
                  <a:pos x="0" y="34"/>
                </a:cxn>
                <a:cxn ang="0">
                  <a:pos x="0" y="68"/>
                </a:cxn>
                <a:cxn ang="0">
                  <a:pos x="0" y="107"/>
                </a:cxn>
                <a:cxn ang="0">
                  <a:pos x="0" y="146"/>
                </a:cxn>
                <a:cxn ang="0">
                  <a:pos x="0" y="186"/>
                </a:cxn>
                <a:cxn ang="0">
                  <a:pos x="0" y="210"/>
                </a:cxn>
                <a:cxn ang="0">
                  <a:pos x="0" y="215"/>
                </a:cxn>
                <a:cxn ang="0">
                  <a:pos x="0" y="220"/>
                </a:cxn>
                <a:cxn ang="0">
                  <a:pos x="0" y="225"/>
                </a:cxn>
                <a:cxn ang="0">
                  <a:pos x="0" y="239"/>
                </a:cxn>
                <a:cxn ang="0">
                  <a:pos x="5" y="254"/>
                </a:cxn>
                <a:cxn ang="0">
                  <a:pos x="15" y="278"/>
                </a:cxn>
                <a:cxn ang="0">
                  <a:pos x="15" y="278"/>
                </a:cxn>
              </a:cxnLst>
              <a:rect l="0" t="0" r="r" b="b"/>
              <a:pathLst>
                <a:path w="292" h="366">
                  <a:moveTo>
                    <a:pt x="15" y="278"/>
                  </a:moveTo>
                  <a:lnTo>
                    <a:pt x="44" y="317"/>
                  </a:lnTo>
                  <a:lnTo>
                    <a:pt x="68" y="337"/>
                  </a:lnTo>
                  <a:lnTo>
                    <a:pt x="88" y="347"/>
                  </a:lnTo>
                  <a:lnTo>
                    <a:pt x="117" y="357"/>
                  </a:lnTo>
                  <a:lnTo>
                    <a:pt x="137" y="366"/>
                  </a:lnTo>
                  <a:lnTo>
                    <a:pt x="146" y="366"/>
                  </a:lnTo>
                  <a:lnTo>
                    <a:pt x="146" y="366"/>
                  </a:lnTo>
                  <a:lnTo>
                    <a:pt x="151" y="366"/>
                  </a:lnTo>
                  <a:lnTo>
                    <a:pt x="156" y="366"/>
                  </a:lnTo>
                  <a:lnTo>
                    <a:pt x="180" y="357"/>
                  </a:lnTo>
                  <a:lnTo>
                    <a:pt x="210" y="347"/>
                  </a:lnTo>
                  <a:lnTo>
                    <a:pt x="229" y="337"/>
                  </a:lnTo>
                  <a:lnTo>
                    <a:pt x="258" y="317"/>
                  </a:lnTo>
                  <a:lnTo>
                    <a:pt x="283" y="278"/>
                  </a:lnTo>
                  <a:lnTo>
                    <a:pt x="287" y="259"/>
                  </a:lnTo>
                  <a:lnTo>
                    <a:pt x="292" y="239"/>
                  </a:lnTo>
                  <a:lnTo>
                    <a:pt x="292" y="225"/>
                  </a:lnTo>
                  <a:lnTo>
                    <a:pt x="292" y="220"/>
                  </a:lnTo>
                  <a:lnTo>
                    <a:pt x="292" y="210"/>
                  </a:lnTo>
                  <a:lnTo>
                    <a:pt x="292" y="181"/>
                  </a:lnTo>
                  <a:lnTo>
                    <a:pt x="292" y="146"/>
                  </a:lnTo>
                  <a:lnTo>
                    <a:pt x="292" y="107"/>
                  </a:lnTo>
                  <a:lnTo>
                    <a:pt x="292" y="68"/>
                  </a:lnTo>
                  <a:lnTo>
                    <a:pt x="292" y="34"/>
                  </a:lnTo>
                  <a:lnTo>
                    <a:pt x="292" y="10"/>
                  </a:lnTo>
                  <a:lnTo>
                    <a:pt x="292" y="5"/>
                  </a:lnTo>
                  <a:lnTo>
                    <a:pt x="292" y="0"/>
                  </a:lnTo>
                  <a:lnTo>
                    <a:pt x="190" y="0"/>
                  </a:lnTo>
                  <a:lnTo>
                    <a:pt x="190" y="44"/>
                  </a:lnTo>
                  <a:lnTo>
                    <a:pt x="146" y="44"/>
                  </a:lnTo>
                  <a:lnTo>
                    <a:pt x="146" y="0"/>
                  </a:lnTo>
                  <a:lnTo>
                    <a:pt x="98" y="0"/>
                  </a:lnTo>
                  <a:lnTo>
                    <a:pt x="98" y="44"/>
                  </a:lnTo>
                  <a:lnTo>
                    <a:pt x="54" y="44"/>
                  </a:lnTo>
                  <a:lnTo>
                    <a:pt x="54" y="0"/>
                  </a:lnTo>
                  <a:lnTo>
                    <a:pt x="0" y="0"/>
                  </a:lnTo>
                  <a:lnTo>
                    <a:pt x="0" y="5"/>
                  </a:lnTo>
                  <a:lnTo>
                    <a:pt x="0" y="10"/>
                  </a:lnTo>
                  <a:lnTo>
                    <a:pt x="0" y="34"/>
                  </a:lnTo>
                  <a:lnTo>
                    <a:pt x="0" y="68"/>
                  </a:lnTo>
                  <a:lnTo>
                    <a:pt x="0" y="107"/>
                  </a:lnTo>
                  <a:lnTo>
                    <a:pt x="0" y="146"/>
                  </a:lnTo>
                  <a:lnTo>
                    <a:pt x="0" y="186"/>
                  </a:lnTo>
                  <a:lnTo>
                    <a:pt x="0" y="210"/>
                  </a:lnTo>
                  <a:lnTo>
                    <a:pt x="0" y="215"/>
                  </a:lnTo>
                  <a:lnTo>
                    <a:pt x="0" y="220"/>
                  </a:lnTo>
                  <a:lnTo>
                    <a:pt x="0" y="225"/>
                  </a:lnTo>
                  <a:lnTo>
                    <a:pt x="0" y="239"/>
                  </a:lnTo>
                  <a:lnTo>
                    <a:pt x="5" y="254"/>
                  </a:lnTo>
                  <a:lnTo>
                    <a:pt x="15" y="278"/>
                  </a:lnTo>
                  <a:lnTo>
                    <a:pt x="15" y="278"/>
                  </a:lnTo>
                  <a:close/>
                </a:path>
              </a:pathLst>
            </a:custGeom>
            <a:solidFill>
              <a:srgbClr val="ED171F"/>
            </a:solidFill>
            <a:ln w="9525">
              <a:noFill/>
              <a:round/>
              <a:headEnd/>
              <a:tailEnd/>
            </a:ln>
          </p:spPr>
          <p:txBody>
            <a:bodyPr/>
            <a:lstStyle/>
            <a:p>
              <a:endParaRPr lang="en-US"/>
            </a:p>
          </p:txBody>
        </p:sp>
        <p:sp>
          <p:nvSpPr>
            <p:cNvPr id="51" name="Freeform 11"/>
            <p:cNvSpPr>
              <a:spLocks/>
            </p:cNvSpPr>
            <p:nvPr/>
          </p:nvSpPr>
          <p:spPr bwMode="auto">
            <a:xfrm>
              <a:off x="531" y="3504"/>
              <a:ext cx="53" cy="59"/>
            </a:xfrm>
            <a:custGeom>
              <a:avLst/>
              <a:gdLst/>
              <a:ahLst/>
              <a:cxnLst>
                <a:cxn ang="0">
                  <a:pos x="0" y="0"/>
                </a:cxn>
                <a:cxn ang="0">
                  <a:pos x="29" y="39"/>
                </a:cxn>
                <a:cxn ang="0">
                  <a:pos x="53" y="59"/>
                </a:cxn>
                <a:cxn ang="0">
                  <a:pos x="53" y="59"/>
                </a:cxn>
                <a:cxn ang="0">
                  <a:pos x="29" y="39"/>
                </a:cxn>
                <a:cxn ang="0">
                  <a:pos x="0" y="0"/>
                </a:cxn>
                <a:cxn ang="0">
                  <a:pos x="0" y="0"/>
                </a:cxn>
              </a:cxnLst>
              <a:rect l="0" t="0" r="r" b="b"/>
              <a:pathLst>
                <a:path w="53" h="59">
                  <a:moveTo>
                    <a:pt x="0" y="0"/>
                  </a:moveTo>
                  <a:lnTo>
                    <a:pt x="29" y="39"/>
                  </a:lnTo>
                  <a:lnTo>
                    <a:pt x="53" y="59"/>
                  </a:lnTo>
                  <a:lnTo>
                    <a:pt x="53" y="59"/>
                  </a:lnTo>
                  <a:lnTo>
                    <a:pt x="29" y="39"/>
                  </a:lnTo>
                  <a:lnTo>
                    <a:pt x="0" y="0"/>
                  </a:lnTo>
                  <a:lnTo>
                    <a:pt x="0" y="0"/>
                  </a:lnTo>
                  <a:close/>
                </a:path>
              </a:pathLst>
            </a:custGeom>
            <a:solidFill>
              <a:srgbClr val="ED171F"/>
            </a:solidFill>
            <a:ln w="9525">
              <a:noFill/>
              <a:round/>
              <a:headEnd/>
              <a:tailEnd/>
            </a:ln>
          </p:spPr>
          <p:txBody>
            <a:bodyPr/>
            <a:lstStyle/>
            <a:p>
              <a:endParaRPr lang="en-US"/>
            </a:p>
          </p:txBody>
        </p:sp>
        <p:sp>
          <p:nvSpPr>
            <p:cNvPr id="52" name="Freeform 12"/>
            <p:cNvSpPr>
              <a:spLocks noEditPoints="1"/>
            </p:cNvSpPr>
            <p:nvPr/>
          </p:nvSpPr>
          <p:spPr bwMode="auto">
            <a:xfrm>
              <a:off x="584" y="3563"/>
              <a:ext cx="78" cy="29"/>
            </a:xfrm>
            <a:custGeom>
              <a:avLst/>
              <a:gdLst/>
              <a:ahLst/>
              <a:cxnLst>
                <a:cxn ang="0">
                  <a:pos x="0" y="0"/>
                </a:cxn>
                <a:cxn ang="0">
                  <a:pos x="20" y="10"/>
                </a:cxn>
                <a:cxn ang="0">
                  <a:pos x="49" y="20"/>
                </a:cxn>
                <a:cxn ang="0">
                  <a:pos x="69" y="29"/>
                </a:cxn>
                <a:cxn ang="0">
                  <a:pos x="78" y="29"/>
                </a:cxn>
                <a:cxn ang="0">
                  <a:pos x="78" y="29"/>
                </a:cxn>
                <a:cxn ang="0">
                  <a:pos x="78" y="29"/>
                </a:cxn>
                <a:cxn ang="0">
                  <a:pos x="78" y="29"/>
                </a:cxn>
                <a:cxn ang="0">
                  <a:pos x="69" y="29"/>
                </a:cxn>
                <a:cxn ang="0">
                  <a:pos x="49" y="20"/>
                </a:cxn>
                <a:cxn ang="0">
                  <a:pos x="20" y="10"/>
                </a:cxn>
                <a:cxn ang="0">
                  <a:pos x="0" y="0"/>
                </a:cxn>
                <a:cxn ang="0">
                  <a:pos x="0" y="0"/>
                </a:cxn>
                <a:cxn ang="0">
                  <a:pos x="0" y="0"/>
                </a:cxn>
                <a:cxn ang="0">
                  <a:pos x="0" y="0"/>
                </a:cxn>
                <a:cxn ang="0">
                  <a:pos x="0" y="0"/>
                </a:cxn>
              </a:cxnLst>
              <a:rect l="0" t="0" r="r" b="b"/>
              <a:pathLst>
                <a:path w="78" h="29">
                  <a:moveTo>
                    <a:pt x="0" y="0"/>
                  </a:moveTo>
                  <a:lnTo>
                    <a:pt x="20" y="10"/>
                  </a:lnTo>
                  <a:lnTo>
                    <a:pt x="49" y="20"/>
                  </a:lnTo>
                  <a:lnTo>
                    <a:pt x="69" y="29"/>
                  </a:lnTo>
                  <a:lnTo>
                    <a:pt x="78" y="29"/>
                  </a:lnTo>
                  <a:lnTo>
                    <a:pt x="78" y="29"/>
                  </a:lnTo>
                  <a:lnTo>
                    <a:pt x="78" y="29"/>
                  </a:lnTo>
                  <a:lnTo>
                    <a:pt x="78" y="29"/>
                  </a:lnTo>
                  <a:lnTo>
                    <a:pt x="69" y="29"/>
                  </a:lnTo>
                  <a:lnTo>
                    <a:pt x="49" y="20"/>
                  </a:lnTo>
                  <a:lnTo>
                    <a:pt x="20" y="10"/>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53" name="Freeform 13"/>
            <p:cNvSpPr>
              <a:spLocks noEditPoints="1"/>
            </p:cNvSpPr>
            <p:nvPr/>
          </p:nvSpPr>
          <p:spPr bwMode="auto">
            <a:xfrm>
              <a:off x="662" y="3563"/>
              <a:ext cx="83" cy="29"/>
            </a:xfrm>
            <a:custGeom>
              <a:avLst/>
              <a:gdLst/>
              <a:ahLst/>
              <a:cxnLst>
                <a:cxn ang="0">
                  <a:pos x="0" y="29"/>
                </a:cxn>
                <a:cxn ang="0">
                  <a:pos x="5" y="29"/>
                </a:cxn>
                <a:cxn ang="0">
                  <a:pos x="10" y="29"/>
                </a:cxn>
                <a:cxn ang="0">
                  <a:pos x="34" y="20"/>
                </a:cxn>
                <a:cxn ang="0">
                  <a:pos x="64" y="10"/>
                </a:cxn>
                <a:cxn ang="0">
                  <a:pos x="83" y="0"/>
                </a:cxn>
                <a:cxn ang="0">
                  <a:pos x="83" y="0"/>
                </a:cxn>
                <a:cxn ang="0">
                  <a:pos x="64" y="10"/>
                </a:cxn>
                <a:cxn ang="0">
                  <a:pos x="34" y="20"/>
                </a:cxn>
                <a:cxn ang="0">
                  <a:pos x="10" y="29"/>
                </a:cxn>
                <a:cxn ang="0">
                  <a:pos x="5" y="29"/>
                </a:cxn>
                <a:cxn ang="0">
                  <a:pos x="0" y="29"/>
                </a:cxn>
                <a:cxn ang="0">
                  <a:pos x="0" y="29"/>
                </a:cxn>
                <a:cxn ang="0">
                  <a:pos x="0" y="29"/>
                </a:cxn>
                <a:cxn ang="0">
                  <a:pos x="0" y="29"/>
                </a:cxn>
                <a:cxn ang="0">
                  <a:pos x="0" y="29"/>
                </a:cxn>
              </a:cxnLst>
              <a:rect l="0" t="0" r="r" b="b"/>
              <a:pathLst>
                <a:path w="83" h="29">
                  <a:moveTo>
                    <a:pt x="0" y="29"/>
                  </a:moveTo>
                  <a:lnTo>
                    <a:pt x="5" y="29"/>
                  </a:lnTo>
                  <a:lnTo>
                    <a:pt x="10" y="29"/>
                  </a:lnTo>
                  <a:lnTo>
                    <a:pt x="34" y="20"/>
                  </a:lnTo>
                  <a:lnTo>
                    <a:pt x="64" y="10"/>
                  </a:lnTo>
                  <a:lnTo>
                    <a:pt x="83" y="0"/>
                  </a:lnTo>
                  <a:lnTo>
                    <a:pt x="83" y="0"/>
                  </a:lnTo>
                  <a:lnTo>
                    <a:pt x="64" y="10"/>
                  </a:lnTo>
                  <a:lnTo>
                    <a:pt x="34" y="20"/>
                  </a:lnTo>
                  <a:lnTo>
                    <a:pt x="10" y="29"/>
                  </a:lnTo>
                  <a:lnTo>
                    <a:pt x="5" y="29"/>
                  </a:lnTo>
                  <a:lnTo>
                    <a:pt x="0" y="29"/>
                  </a:lnTo>
                  <a:lnTo>
                    <a:pt x="0" y="29"/>
                  </a:lnTo>
                  <a:close/>
                  <a:moveTo>
                    <a:pt x="0" y="29"/>
                  </a:moveTo>
                  <a:lnTo>
                    <a:pt x="0" y="29"/>
                  </a:lnTo>
                  <a:lnTo>
                    <a:pt x="0" y="29"/>
                  </a:lnTo>
                  <a:close/>
                </a:path>
              </a:pathLst>
            </a:custGeom>
            <a:solidFill>
              <a:srgbClr val="ED171F"/>
            </a:solidFill>
            <a:ln w="9525">
              <a:noFill/>
              <a:round/>
              <a:headEnd/>
              <a:tailEnd/>
            </a:ln>
          </p:spPr>
          <p:txBody>
            <a:bodyPr/>
            <a:lstStyle/>
            <a:p>
              <a:endParaRPr lang="en-US"/>
            </a:p>
          </p:txBody>
        </p:sp>
        <p:sp>
          <p:nvSpPr>
            <p:cNvPr id="54" name="Freeform 14"/>
            <p:cNvSpPr>
              <a:spLocks noEditPoints="1"/>
            </p:cNvSpPr>
            <p:nvPr/>
          </p:nvSpPr>
          <p:spPr bwMode="auto">
            <a:xfrm>
              <a:off x="745" y="3504"/>
              <a:ext cx="54" cy="59"/>
            </a:xfrm>
            <a:custGeom>
              <a:avLst/>
              <a:gdLst/>
              <a:ahLst/>
              <a:cxnLst>
                <a:cxn ang="0">
                  <a:pos x="0" y="59"/>
                </a:cxn>
                <a:cxn ang="0">
                  <a:pos x="29" y="39"/>
                </a:cxn>
                <a:cxn ang="0">
                  <a:pos x="54" y="0"/>
                </a:cxn>
                <a:cxn ang="0">
                  <a:pos x="54" y="0"/>
                </a:cxn>
                <a:cxn ang="0">
                  <a:pos x="29" y="39"/>
                </a:cxn>
                <a:cxn ang="0">
                  <a:pos x="0" y="59"/>
                </a:cxn>
                <a:cxn ang="0">
                  <a:pos x="0" y="59"/>
                </a:cxn>
                <a:cxn ang="0">
                  <a:pos x="0" y="59"/>
                </a:cxn>
                <a:cxn ang="0">
                  <a:pos x="0" y="59"/>
                </a:cxn>
                <a:cxn ang="0">
                  <a:pos x="0" y="59"/>
                </a:cxn>
              </a:cxnLst>
              <a:rect l="0" t="0" r="r" b="b"/>
              <a:pathLst>
                <a:path w="54" h="59">
                  <a:moveTo>
                    <a:pt x="0" y="59"/>
                  </a:moveTo>
                  <a:lnTo>
                    <a:pt x="29" y="39"/>
                  </a:lnTo>
                  <a:lnTo>
                    <a:pt x="54" y="0"/>
                  </a:lnTo>
                  <a:lnTo>
                    <a:pt x="54" y="0"/>
                  </a:lnTo>
                  <a:lnTo>
                    <a:pt x="29" y="39"/>
                  </a:lnTo>
                  <a:lnTo>
                    <a:pt x="0" y="59"/>
                  </a:lnTo>
                  <a:lnTo>
                    <a:pt x="0" y="59"/>
                  </a:lnTo>
                  <a:close/>
                  <a:moveTo>
                    <a:pt x="0" y="59"/>
                  </a:moveTo>
                  <a:lnTo>
                    <a:pt x="0" y="59"/>
                  </a:lnTo>
                  <a:lnTo>
                    <a:pt x="0" y="59"/>
                  </a:lnTo>
                  <a:close/>
                </a:path>
              </a:pathLst>
            </a:custGeom>
            <a:solidFill>
              <a:srgbClr val="ED171F"/>
            </a:solidFill>
            <a:ln w="9525">
              <a:noFill/>
              <a:round/>
              <a:headEnd/>
              <a:tailEnd/>
            </a:ln>
          </p:spPr>
          <p:txBody>
            <a:bodyPr/>
            <a:lstStyle/>
            <a:p>
              <a:endParaRPr lang="en-US"/>
            </a:p>
          </p:txBody>
        </p:sp>
        <p:sp>
          <p:nvSpPr>
            <p:cNvPr id="55" name="Freeform 15"/>
            <p:cNvSpPr>
              <a:spLocks noEditPoints="1"/>
            </p:cNvSpPr>
            <p:nvPr/>
          </p:nvSpPr>
          <p:spPr bwMode="auto">
            <a:xfrm>
              <a:off x="799" y="3446"/>
              <a:ext cx="9" cy="58"/>
            </a:xfrm>
            <a:custGeom>
              <a:avLst/>
              <a:gdLst/>
              <a:ahLst/>
              <a:cxnLst>
                <a:cxn ang="0">
                  <a:pos x="0" y="58"/>
                </a:cxn>
                <a:cxn ang="0">
                  <a:pos x="4" y="39"/>
                </a:cxn>
                <a:cxn ang="0">
                  <a:pos x="9" y="19"/>
                </a:cxn>
                <a:cxn ang="0">
                  <a:pos x="9" y="5"/>
                </a:cxn>
                <a:cxn ang="0">
                  <a:pos x="9" y="0"/>
                </a:cxn>
                <a:cxn ang="0">
                  <a:pos x="9" y="0"/>
                </a:cxn>
                <a:cxn ang="0">
                  <a:pos x="9" y="5"/>
                </a:cxn>
                <a:cxn ang="0">
                  <a:pos x="9" y="19"/>
                </a:cxn>
                <a:cxn ang="0">
                  <a:pos x="4" y="39"/>
                </a:cxn>
                <a:cxn ang="0">
                  <a:pos x="0" y="58"/>
                </a:cxn>
                <a:cxn ang="0">
                  <a:pos x="0" y="58"/>
                </a:cxn>
                <a:cxn ang="0">
                  <a:pos x="0" y="58"/>
                </a:cxn>
                <a:cxn ang="0">
                  <a:pos x="0" y="58"/>
                </a:cxn>
                <a:cxn ang="0">
                  <a:pos x="0" y="58"/>
                </a:cxn>
              </a:cxnLst>
              <a:rect l="0" t="0" r="r" b="b"/>
              <a:pathLst>
                <a:path w="9" h="58">
                  <a:moveTo>
                    <a:pt x="0" y="58"/>
                  </a:moveTo>
                  <a:lnTo>
                    <a:pt x="4" y="39"/>
                  </a:lnTo>
                  <a:lnTo>
                    <a:pt x="9" y="19"/>
                  </a:lnTo>
                  <a:lnTo>
                    <a:pt x="9" y="5"/>
                  </a:lnTo>
                  <a:lnTo>
                    <a:pt x="9" y="0"/>
                  </a:lnTo>
                  <a:lnTo>
                    <a:pt x="9" y="0"/>
                  </a:lnTo>
                  <a:lnTo>
                    <a:pt x="9" y="5"/>
                  </a:lnTo>
                  <a:lnTo>
                    <a:pt x="9" y="19"/>
                  </a:lnTo>
                  <a:lnTo>
                    <a:pt x="4" y="39"/>
                  </a:lnTo>
                  <a:lnTo>
                    <a:pt x="0" y="58"/>
                  </a:lnTo>
                  <a:lnTo>
                    <a:pt x="0" y="58"/>
                  </a:lnTo>
                  <a:close/>
                  <a:moveTo>
                    <a:pt x="0" y="58"/>
                  </a:moveTo>
                  <a:lnTo>
                    <a:pt x="0" y="58"/>
                  </a:lnTo>
                  <a:lnTo>
                    <a:pt x="0" y="58"/>
                  </a:lnTo>
                  <a:close/>
                </a:path>
              </a:pathLst>
            </a:custGeom>
            <a:solidFill>
              <a:srgbClr val="ED171F"/>
            </a:solidFill>
            <a:ln w="9525">
              <a:noFill/>
              <a:round/>
              <a:headEnd/>
              <a:tailEnd/>
            </a:ln>
          </p:spPr>
          <p:txBody>
            <a:bodyPr/>
            <a:lstStyle/>
            <a:p>
              <a:endParaRPr lang="en-US"/>
            </a:p>
          </p:txBody>
        </p:sp>
        <p:sp>
          <p:nvSpPr>
            <p:cNvPr id="56" name="Freeform 16"/>
            <p:cNvSpPr>
              <a:spLocks noEditPoints="1"/>
            </p:cNvSpPr>
            <p:nvPr/>
          </p:nvSpPr>
          <p:spPr bwMode="auto">
            <a:xfrm>
              <a:off x="808" y="3226"/>
              <a:ext cx="1" cy="220"/>
            </a:xfrm>
            <a:custGeom>
              <a:avLst/>
              <a:gdLst/>
              <a:ahLst/>
              <a:cxnLst>
                <a:cxn ang="0">
                  <a:pos x="0" y="220"/>
                </a:cxn>
                <a:cxn ang="0">
                  <a:pos x="0" y="210"/>
                </a:cxn>
                <a:cxn ang="0">
                  <a:pos x="0" y="181"/>
                </a:cxn>
                <a:cxn ang="0">
                  <a:pos x="0" y="146"/>
                </a:cxn>
                <a:cxn ang="0">
                  <a:pos x="0" y="107"/>
                </a:cxn>
                <a:cxn ang="0">
                  <a:pos x="0" y="68"/>
                </a:cxn>
                <a:cxn ang="0">
                  <a:pos x="0" y="34"/>
                </a:cxn>
                <a:cxn ang="0">
                  <a:pos x="0" y="10"/>
                </a:cxn>
                <a:cxn ang="0">
                  <a:pos x="0" y="5"/>
                </a:cxn>
                <a:cxn ang="0">
                  <a:pos x="0" y="0"/>
                </a:cxn>
                <a:cxn ang="0">
                  <a:pos x="0" y="0"/>
                </a:cxn>
                <a:cxn ang="0">
                  <a:pos x="0" y="5"/>
                </a:cxn>
                <a:cxn ang="0">
                  <a:pos x="0" y="10"/>
                </a:cxn>
                <a:cxn ang="0">
                  <a:pos x="0" y="34"/>
                </a:cxn>
                <a:cxn ang="0">
                  <a:pos x="0" y="68"/>
                </a:cxn>
                <a:cxn ang="0">
                  <a:pos x="0" y="107"/>
                </a:cxn>
                <a:cxn ang="0">
                  <a:pos x="0" y="146"/>
                </a:cxn>
                <a:cxn ang="0">
                  <a:pos x="0" y="181"/>
                </a:cxn>
                <a:cxn ang="0">
                  <a:pos x="0" y="210"/>
                </a:cxn>
                <a:cxn ang="0">
                  <a:pos x="0" y="220"/>
                </a:cxn>
                <a:cxn ang="0">
                  <a:pos x="0" y="220"/>
                </a:cxn>
                <a:cxn ang="0">
                  <a:pos x="0" y="220"/>
                </a:cxn>
                <a:cxn ang="0">
                  <a:pos x="0" y="220"/>
                </a:cxn>
                <a:cxn ang="0">
                  <a:pos x="0" y="220"/>
                </a:cxn>
              </a:cxnLst>
              <a:rect l="0" t="0" r="r" b="b"/>
              <a:pathLst>
                <a:path h="220">
                  <a:moveTo>
                    <a:pt x="0" y="220"/>
                  </a:moveTo>
                  <a:lnTo>
                    <a:pt x="0" y="210"/>
                  </a:lnTo>
                  <a:lnTo>
                    <a:pt x="0" y="181"/>
                  </a:lnTo>
                  <a:lnTo>
                    <a:pt x="0" y="146"/>
                  </a:lnTo>
                  <a:lnTo>
                    <a:pt x="0" y="107"/>
                  </a:lnTo>
                  <a:lnTo>
                    <a:pt x="0" y="68"/>
                  </a:lnTo>
                  <a:lnTo>
                    <a:pt x="0" y="34"/>
                  </a:lnTo>
                  <a:lnTo>
                    <a:pt x="0" y="10"/>
                  </a:lnTo>
                  <a:lnTo>
                    <a:pt x="0" y="5"/>
                  </a:lnTo>
                  <a:lnTo>
                    <a:pt x="0" y="0"/>
                  </a:lnTo>
                  <a:lnTo>
                    <a:pt x="0" y="0"/>
                  </a:lnTo>
                  <a:lnTo>
                    <a:pt x="0" y="5"/>
                  </a:lnTo>
                  <a:lnTo>
                    <a:pt x="0" y="10"/>
                  </a:lnTo>
                  <a:lnTo>
                    <a:pt x="0" y="34"/>
                  </a:lnTo>
                  <a:lnTo>
                    <a:pt x="0" y="68"/>
                  </a:lnTo>
                  <a:lnTo>
                    <a:pt x="0" y="107"/>
                  </a:lnTo>
                  <a:lnTo>
                    <a:pt x="0" y="146"/>
                  </a:lnTo>
                  <a:lnTo>
                    <a:pt x="0" y="181"/>
                  </a:lnTo>
                  <a:lnTo>
                    <a:pt x="0" y="210"/>
                  </a:lnTo>
                  <a:lnTo>
                    <a:pt x="0" y="220"/>
                  </a:lnTo>
                  <a:lnTo>
                    <a:pt x="0" y="220"/>
                  </a:lnTo>
                  <a:close/>
                  <a:moveTo>
                    <a:pt x="0" y="220"/>
                  </a:moveTo>
                  <a:lnTo>
                    <a:pt x="0" y="220"/>
                  </a:lnTo>
                  <a:lnTo>
                    <a:pt x="0" y="220"/>
                  </a:lnTo>
                  <a:close/>
                </a:path>
              </a:pathLst>
            </a:custGeom>
            <a:solidFill>
              <a:srgbClr val="ED171F"/>
            </a:solidFill>
            <a:ln w="9525">
              <a:noFill/>
              <a:round/>
              <a:headEnd/>
              <a:tailEnd/>
            </a:ln>
          </p:spPr>
          <p:txBody>
            <a:bodyPr/>
            <a:lstStyle/>
            <a:p>
              <a:endParaRPr lang="en-US"/>
            </a:p>
          </p:txBody>
        </p:sp>
        <p:sp>
          <p:nvSpPr>
            <p:cNvPr id="57" name="Freeform 17"/>
            <p:cNvSpPr>
              <a:spLocks noEditPoints="1"/>
            </p:cNvSpPr>
            <p:nvPr/>
          </p:nvSpPr>
          <p:spPr bwMode="auto">
            <a:xfrm>
              <a:off x="706" y="3226"/>
              <a:ext cx="102" cy="1"/>
            </a:xfrm>
            <a:custGeom>
              <a:avLst/>
              <a:gdLst/>
              <a:ahLst/>
              <a:cxnLst>
                <a:cxn ang="0">
                  <a:pos x="102" y="0"/>
                </a:cxn>
                <a:cxn ang="0">
                  <a:pos x="0" y="0"/>
                </a:cxn>
                <a:cxn ang="0">
                  <a:pos x="102" y="0"/>
                </a:cxn>
                <a:cxn ang="0">
                  <a:pos x="102" y="0"/>
                </a:cxn>
                <a:cxn ang="0">
                  <a:pos x="102" y="0"/>
                </a:cxn>
                <a:cxn ang="0">
                  <a:pos x="102" y="0"/>
                </a:cxn>
                <a:cxn ang="0">
                  <a:pos x="102" y="0"/>
                </a:cxn>
              </a:cxnLst>
              <a:rect l="0" t="0" r="r" b="b"/>
              <a:pathLst>
                <a:path w="102">
                  <a:moveTo>
                    <a:pt x="102" y="0"/>
                  </a:moveTo>
                  <a:lnTo>
                    <a:pt x="0" y="0"/>
                  </a:lnTo>
                  <a:lnTo>
                    <a:pt x="102" y="0"/>
                  </a:lnTo>
                  <a:lnTo>
                    <a:pt x="102" y="0"/>
                  </a:lnTo>
                  <a:close/>
                  <a:moveTo>
                    <a:pt x="102" y="0"/>
                  </a:moveTo>
                  <a:lnTo>
                    <a:pt x="102" y="0"/>
                  </a:lnTo>
                  <a:lnTo>
                    <a:pt x="102" y="0"/>
                  </a:lnTo>
                  <a:close/>
                </a:path>
              </a:pathLst>
            </a:custGeom>
            <a:solidFill>
              <a:srgbClr val="ED171F"/>
            </a:solidFill>
            <a:ln w="9525">
              <a:noFill/>
              <a:round/>
              <a:headEnd/>
              <a:tailEnd/>
            </a:ln>
          </p:spPr>
          <p:txBody>
            <a:bodyPr/>
            <a:lstStyle/>
            <a:p>
              <a:endParaRPr lang="en-US"/>
            </a:p>
          </p:txBody>
        </p:sp>
        <p:sp>
          <p:nvSpPr>
            <p:cNvPr id="58" name="Freeform 18"/>
            <p:cNvSpPr>
              <a:spLocks noEditPoints="1"/>
            </p:cNvSpPr>
            <p:nvPr/>
          </p:nvSpPr>
          <p:spPr bwMode="auto">
            <a:xfrm>
              <a:off x="706" y="3226"/>
              <a:ext cx="1" cy="44"/>
            </a:xfrm>
            <a:custGeom>
              <a:avLst/>
              <a:gdLst/>
              <a:ahLst/>
              <a:cxnLst>
                <a:cxn ang="0">
                  <a:pos x="0" y="0"/>
                </a:cxn>
                <a:cxn ang="0">
                  <a:pos x="0" y="44"/>
                </a:cxn>
                <a:cxn ang="0">
                  <a:pos x="0" y="0"/>
                </a:cxn>
                <a:cxn ang="0">
                  <a:pos x="0" y="0"/>
                </a:cxn>
                <a:cxn ang="0">
                  <a:pos x="0" y="0"/>
                </a:cxn>
                <a:cxn ang="0">
                  <a:pos x="0" y="0"/>
                </a:cxn>
                <a:cxn ang="0">
                  <a:pos x="0" y="0"/>
                </a:cxn>
              </a:cxnLst>
              <a:rect l="0" t="0" r="r" b="b"/>
              <a:pathLst>
                <a:path h="44">
                  <a:moveTo>
                    <a:pt x="0" y="0"/>
                  </a:moveTo>
                  <a:lnTo>
                    <a:pt x="0" y="44"/>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59" name="Freeform 19"/>
            <p:cNvSpPr>
              <a:spLocks noEditPoints="1"/>
            </p:cNvSpPr>
            <p:nvPr/>
          </p:nvSpPr>
          <p:spPr bwMode="auto">
            <a:xfrm>
              <a:off x="662" y="3270"/>
              <a:ext cx="44" cy="1"/>
            </a:xfrm>
            <a:custGeom>
              <a:avLst/>
              <a:gdLst/>
              <a:ahLst/>
              <a:cxnLst>
                <a:cxn ang="0">
                  <a:pos x="44" y="0"/>
                </a:cxn>
                <a:cxn ang="0">
                  <a:pos x="0" y="0"/>
                </a:cxn>
                <a:cxn ang="0">
                  <a:pos x="44" y="0"/>
                </a:cxn>
                <a:cxn ang="0">
                  <a:pos x="44" y="0"/>
                </a:cxn>
                <a:cxn ang="0">
                  <a:pos x="44" y="0"/>
                </a:cxn>
                <a:cxn ang="0">
                  <a:pos x="44" y="0"/>
                </a:cxn>
                <a:cxn ang="0">
                  <a:pos x="44" y="0"/>
                </a:cxn>
              </a:cxnLst>
              <a:rect l="0" t="0" r="r" b="b"/>
              <a:pathLst>
                <a:path w="44">
                  <a:moveTo>
                    <a:pt x="44" y="0"/>
                  </a:moveTo>
                  <a:lnTo>
                    <a:pt x="0" y="0"/>
                  </a:lnTo>
                  <a:lnTo>
                    <a:pt x="44" y="0"/>
                  </a:lnTo>
                  <a:lnTo>
                    <a:pt x="44" y="0"/>
                  </a:lnTo>
                  <a:close/>
                  <a:moveTo>
                    <a:pt x="44" y="0"/>
                  </a:moveTo>
                  <a:lnTo>
                    <a:pt x="44" y="0"/>
                  </a:lnTo>
                  <a:lnTo>
                    <a:pt x="44" y="0"/>
                  </a:lnTo>
                  <a:close/>
                </a:path>
              </a:pathLst>
            </a:custGeom>
            <a:solidFill>
              <a:srgbClr val="ED171F"/>
            </a:solidFill>
            <a:ln w="9525">
              <a:noFill/>
              <a:round/>
              <a:headEnd/>
              <a:tailEnd/>
            </a:ln>
          </p:spPr>
          <p:txBody>
            <a:bodyPr/>
            <a:lstStyle/>
            <a:p>
              <a:endParaRPr lang="en-US"/>
            </a:p>
          </p:txBody>
        </p:sp>
        <p:sp>
          <p:nvSpPr>
            <p:cNvPr id="60" name="Freeform 20"/>
            <p:cNvSpPr>
              <a:spLocks noEditPoints="1"/>
            </p:cNvSpPr>
            <p:nvPr/>
          </p:nvSpPr>
          <p:spPr bwMode="auto">
            <a:xfrm>
              <a:off x="662" y="3226"/>
              <a:ext cx="1" cy="44"/>
            </a:xfrm>
            <a:custGeom>
              <a:avLst/>
              <a:gdLst/>
              <a:ahLst/>
              <a:cxnLst>
                <a:cxn ang="0">
                  <a:pos x="0" y="44"/>
                </a:cxn>
                <a:cxn ang="0">
                  <a:pos x="0" y="0"/>
                </a:cxn>
                <a:cxn ang="0">
                  <a:pos x="0" y="44"/>
                </a:cxn>
                <a:cxn ang="0">
                  <a:pos x="0" y="44"/>
                </a:cxn>
                <a:cxn ang="0">
                  <a:pos x="0" y="44"/>
                </a:cxn>
                <a:cxn ang="0">
                  <a:pos x="0" y="44"/>
                </a:cxn>
                <a:cxn ang="0">
                  <a:pos x="0" y="44"/>
                </a:cxn>
              </a:cxnLst>
              <a:rect l="0" t="0" r="r" b="b"/>
              <a:pathLst>
                <a:path h="44">
                  <a:moveTo>
                    <a:pt x="0" y="44"/>
                  </a:moveTo>
                  <a:lnTo>
                    <a:pt x="0" y="0"/>
                  </a:lnTo>
                  <a:lnTo>
                    <a:pt x="0" y="44"/>
                  </a:lnTo>
                  <a:lnTo>
                    <a:pt x="0" y="44"/>
                  </a:lnTo>
                  <a:close/>
                  <a:moveTo>
                    <a:pt x="0" y="44"/>
                  </a:moveTo>
                  <a:lnTo>
                    <a:pt x="0" y="44"/>
                  </a:lnTo>
                  <a:lnTo>
                    <a:pt x="0" y="44"/>
                  </a:lnTo>
                  <a:close/>
                </a:path>
              </a:pathLst>
            </a:custGeom>
            <a:solidFill>
              <a:srgbClr val="ED171F"/>
            </a:solidFill>
            <a:ln w="9525">
              <a:noFill/>
              <a:round/>
              <a:headEnd/>
              <a:tailEnd/>
            </a:ln>
          </p:spPr>
          <p:txBody>
            <a:bodyPr/>
            <a:lstStyle/>
            <a:p>
              <a:endParaRPr lang="en-US"/>
            </a:p>
          </p:txBody>
        </p:sp>
        <p:sp>
          <p:nvSpPr>
            <p:cNvPr id="61" name="Freeform 21"/>
            <p:cNvSpPr>
              <a:spLocks noEditPoints="1"/>
            </p:cNvSpPr>
            <p:nvPr/>
          </p:nvSpPr>
          <p:spPr bwMode="auto">
            <a:xfrm>
              <a:off x="614" y="3226"/>
              <a:ext cx="48" cy="1"/>
            </a:xfrm>
            <a:custGeom>
              <a:avLst/>
              <a:gdLst/>
              <a:ahLst/>
              <a:cxnLst>
                <a:cxn ang="0">
                  <a:pos x="48" y="0"/>
                </a:cxn>
                <a:cxn ang="0">
                  <a:pos x="0" y="0"/>
                </a:cxn>
                <a:cxn ang="0">
                  <a:pos x="48" y="0"/>
                </a:cxn>
                <a:cxn ang="0">
                  <a:pos x="48" y="0"/>
                </a:cxn>
                <a:cxn ang="0">
                  <a:pos x="48" y="0"/>
                </a:cxn>
                <a:cxn ang="0">
                  <a:pos x="48" y="0"/>
                </a:cxn>
                <a:cxn ang="0">
                  <a:pos x="48" y="0"/>
                </a:cxn>
              </a:cxnLst>
              <a:rect l="0" t="0" r="r" b="b"/>
              <a:pathLst>
                <a:path w="48">
                  <a:moveTo>
                    <a:pt x="48" y="0"/>
                  </a:moveTo>
                  <a:lnTo>
                    <a:pt x="0" y="0"/>
                  </a:lnTo>
                  <a:lnTo>
                    <a:pt x="48" y="0"/>
                  </a:lnTo>
                  <a:lnTo>
                    <a:pt x="48" y="0"/>
                  </a:lnTo>
                  <a:close/>
                  <a:moveTo>
                    <a:pt x="48" y="0"/>
                  </a:moveTo>
                  <a:lnTo>
                    <a:pt x="48" y="0"/>
                  </a:lnTo>
                  <a:lnTo>
                    <a:pt x="48" y="0"/>
                  </a:lnTo>
                  <a:close/>
                </a:path>
              </a:pathLst>
            </a:custGeom>
            <a:solidFill>
              <a:srgbClr val="ED171F"/>
            </a:solidFill>
            <a:ln w="9525">
              <a:noFill/>
              <a:round/>
              <a:headEnd/>
              <a:tailEnd/>
            </a:ln>
          </p:spPr>
          <p:txBody>
            <a:bodyPr/>
            <a:lstStyle/>
            <a:p>
              <a:endParaRPr lang="en-US"/>
            </a:p>
          </p:txBody>
        </p:sp>
        <p:sp>
          <p:nvSpPr>
            <p:cNvPr id="62" name="Freeform 22"/>
            <p:cNvSpPr>
              <a:spLocks noEditPoints="1"/>
            </p:cNvSpPr>
            <p:nvPr/>
          </p:nvSpPr>
          <p:spPr bwMode="auto">
            <a:xfrm>
              <a:off x="614" y="3226"/>
              <a:ext cx="1" cy="44"/>
            </a:xfrm>
            <a:custGeom>
              <a:avLst/>
              <a:gdLst/>
              <a:ahLst/>
              <a:cxnLst>
                <a:cxn ang="0">
                  <a:pos x="0" y="0"/>
                </a:cxn>
                <a:cxn ang="0">
                  <a:pos x="0" y="44"/>
                </a:cxn>
                <a:cxn ang="0">
                  <a:pos x="0" y="0"/>
                </a:cxn>
                <a:cxn ang="0">
                  <a:pos x="0" y="0"/>
                </a:cxn>
                <a:cxn ang="0">
                  <a:pos x="0" y="0"/>
                </a:cxn>
                <a:cxn ang="0">
                  <a:pos x="0" y="0"/>
                </a:cxn>
                <a:cxn ang="0">
                  <a:pos x="0" y="0"/>
                </a:cxn>
              </a:cxnLst>
              <a:rect l="0" t="0" r="r" b="b"/>
              <a:pathLst>
                <a:path h="44">
                  <a:moveTo>
                    <a:pt x="0" y="0"/>
                  </a:moveTo>
                  <a:lnTo>
                    <a:pt x="0" y="44"/>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3" name="Freeform 23"/>
            <p:cNvSpPr>
              <a:spLocks noEditPoints="1"/>
            </p:cNvSpPr>
            <p:nvPr/>
          </p:nvSpPr>
          <p:spPr bwMode="auto">
            <a:xfrm>
              <a:off x="570" y="3270"/>
              <a:ext cx="44" cy="1"/>
            </a:xfrm>
            <a:custGeom>
              <a:avLst/>
              <a:gdLst/>
              <a:ahLst/>
              <a:cxnLst>
                <a:cxn ang="0">
                  <a:pos x="44" y="0"/>
                </a:cxn>
                <a:cxn ang="0">
                  <a:pos x="0" y="0"/>
                </a:cxn>
                <a:cxn ang="0">
                  <a:pos x="44" y="0"/>
                </a:cxn>
                <a:cxn ang="0">
                  <a:pos x="44" y="0"/>
                </a:cxn>
                <a:cxn ang="0">
                  <a:pos x="44" y="0"/>
                </a:cxn>
                <a:cxn ang="0">
                  <a:pos x="44" y="0"/>
                </a:cxn>
                <a:cxn ang="0">
                  <a:pos x="44" y="0"/>
                </a:cxn>
              </a:cxnLst>
              <a:rect l="0" t="0" r="r" b="b"/>
              <a:pathLst>
                <a:path w="44">
                  <a:moveTo>
                    <a:pt x="44" y="0"/>
                  </a:moveTo>
                  <a:lnTo>
                    <a:pt x="0" y="0"/>
                  </a:lnTo>
                  <a:lnTo>
                    <a:pt x="44" y="0"/>
                  </a:lnTo>
                  <a:lnTo>
                    <a:pt x="44" y="0"/>
                  </a:lnTo>
                  <a:close/>
                  <a:moveTo>
                    <a:pt x="44" y="0"/>
                  </a:moveTo>
                  <a:lnTo>
                    <a:pt x="44" y="0"/>
                  </a:lnTo>
                  <a:lnTo>
                    <a:pt x="44" y="0"/>
                  </a:lnTo>
                  <a:close/>
                </a:path>
              </a:pathLst>
            </a:custGeom>
            <a:solidFill>
              <a:srgbClr val="ED171F"/>
            </a:solidFill>
            <a:ln w="9525">
              <a:noFill/>
              <a:round/>
              <a:headEnd/>
              <a:tailEnd/>
            </a:ln>
          </p:spPr>
          <p:txBody>
            <a:bodyPr/>
            <a:lstStyle/>
            <a:p>
              <a:endParaRPr lang="en-US"/>
            </a:p>
          </p:txBody>
        </p:sp>
        <p:sp>
          <p:nvSpPr>
            <p:cNvPr id="64" name="Freeform 24"/>
            <p:cNvSpPr>
              <a:spLocks noEditPoints="1"/>
            </p:cNvSpPr>
            <p:nvPr/>
          </p:nvSpPr>
          <p:spPr bwMode="auto">
            <a:xfrm>
              <a:off x="570" y="3226"/>
              <a:ext cx="1" cy="44"/>
            </a:xfrm>
            <a:custGeom>
              <a:avLst/>
              <a:gdLst/>
              <a:ahLst/>
              <a:cxnLst>
                <a:cxn ang="0">
                  <a:pos x="0" y="44"/>
                </a:cxn>
                <a:cxn ang="0">
                  <a:pos x="0" y="0"/>
                </a:cxn>
                <a:cxn ang="0">
                  <a:pos x="0" y="44"/>
                </a:cxn>
                <a:cxn ang="0">
                  <a:pos x="0" y="44"/>
                </a:cxn>
                <a:cxn ang="0">
                  <a:pos x="0" y="44"/>
                </a:cxn>
                <a:cxn ang="0">
                  <a:pos x="0" y="44"/>
                </a:cxn>
                <a:cxn ang="0">
                  <a:pos x="0" y="44"/>
                </a:cxn>
              </a:cxnLst>
              <a:rect l="0" t="0" r="r" b="b"/>
              <a:pathLst>
                <a:path h="44">
                  <a:moveTo>
                    <a:pt x="0" y="44"/>
                  </a:moveTo>
                  <a:lnTo>
                    <a:pt x="0" y="0"/>
                  </a:lnTo>
                  <a:lnTo>
                    <a:pt x="0" y="44"/>
                  </a:lnTo>
                  <a:lnTo>
                    <a:pt x="0" y="44"/>
                  </a:lnTo>
                  <a:close/>
                  <a:moveTo>
                    <a:pt x="0" y="44"/>
                  </a:moveTo>
                  <a:lnTo>
                    <a:pt x="0" y="44"/>
                  </a:lnTo>
                  <a:lnTo>
                    <a:pt x="0" y="44"/>
                  </a:lnTo>
                  <a:close/>
                </a:path>
              </a:pathLst>
            </a:custGeom>
            <a:solidFill>
              <a:srgbClr val="ED171F"/>
            </a:solidFill>
            <a:ln w="9525">
              <a:noFill/>
              <a:round/>
              <a:headEnd/>
              <a:tailEnd/>
            </a:ln>
          </p:spPr>
          <p:txBody>
            <a:bodyPr/>
            <a:lstStyle/>
            <a:p>
              <a:endParaRPr lang="en-US"/>
            </a:p>
          </p:txBody>
        </p:sp>
        <p:sp>
          <p:nvSpPr>
            <p:cNvPr id="65" name="Freeform 25"/>
            <p:cNvSpPr>
              <a:spLocks noEditPoints="1"/>
            </p:cNvSpPr>
            <p:nvPr/>
          </p:nvSpPr>
          <p:spPr bwMode="auto">
            <a:xfrm>
              <a:off x="516" y="3226"/>
              <a:ext cx="54" cy="1"/>
            </a:xfrm>
            <a:custGeom>
              <a:avLst/>
              <a:gdLst/>
              <a:ahLst/>
              <a:cxnLst>
                <a:cxn ang="0">
                  <a:pos x="54" y="0"/>
                </a:cxn>
                <a:cxn ang="0">
                  <a:pos x="0" y="0"/>
                </a:cxn>
                <a:cxn ang="0">
                  <a:pos x="54" y="0"/>
                </a:cxn>
                <a:cxn ang="0">
                  <a:pos x="54" y="0"/>
                </a:cxn>
                <a:cxn ang="0">
                  <a:pos x="54" y="0"/>
                </a:cxn>
                <a:cxn ang="0">
                  <a:pos x="54" y="0"/>
                </a:cxn>
                <a:cxn ang="0">
                  <a:pos x="54" y="0"/>
                </a:cxn>
              </a:cxnLst>
              <a:rect l="0" t="0" r="r" b="b"/>
              <a:pathLst>
                <a:path w="54">
                  <a:moveTo>
                    <a:pt x="54" y="0"/>
                  </a:moveTo>
                  <a:lnTo>
                    <a:pt x="0" y="0"/>
                  </a:lnTo>
                  <a:lnTo>
                    <a:pt x="54" y="0"/>
                  </a:lnTo>
                  <a:lnTo>
                    <a:pt x="54" y="0"/>
                  </a:lnTo>
                  <a:close/>
                  <a:moveTo>
                    <a:pt x="54" y="0"/>
                  </a:moveTo>
                  <a:lnTo>
                    <a:pt x="54" y="0"/>
                  </a:lnTo>
                  <a:lnTo>
                    <a:pt x="54" y="0"/>
                  </a:lnTo>
                  <a:close/>
                </a:path>
              </a:pathLst>
            </a:custGeom>
            <a:solidFill>
              <a:srgbClr val="ED171F"/>
            </a:solidFill>
            <a:ln w="9525">
              <a:noFill/>
              <a:round/>
              <a:headEnd/>
              <a:tailEnd/>
            </a:ln>
          </p:spPr>
          <p:txBody>
            <a:bodyPr/>
            <a:lstStyle/>
            <a:p>
              <a:endParaRPr lang="en-US"/>
            </a:p>
          </p:txBody>
        </p:sp>
        <p:sp>
          <p:nvSpPr>
            <p:cNvPr id="66" name="Freeform 26"/>
            <p:cNvSpPr>
              <a:spLocks noEditPoints="1"/>
            </p:cNvSpPr>
            <p:nvPr/>
          </p:nvSpPr>
          <p:spPr bwMode="auto">
            <a:xfrm>
              <a:off x="516" y="3226"/>
              <a:ext cx="1" cy="220"/>
            </a:xfrm>
            <a:custGeom>
              <a:avLst/>
              <a:gdLst/>
              <a:ahLst/>
              <a:cxnLst>
                <a:cxn ang="0">
                  <a:pos x="0" y="0"/>
                </a:cxn>
                <a:cxn ang="0">
                  <a:pos x="0" y="5"/>
                </a:cxn>
                <a:cxn ang="0">
                  <a:pos x="0" y="10"/>
                </a:cxn>
                <a:cxn ang="0">
                  <a:pos x="0" y="34"/>
                </a:cxn>
                <a:cxn ang="0">
                  <a:pos x="0" y="68"/>
                </a:cxn>
                <a:cxn ang="0">
                  <a:pos x="0" y="107"/>
                </a:cxn>
                <a:cxn ang="0">
                  <a:pos x="0" y="146"/>
                </a:cxn>
                <a:cxn ang="0">
                  <a:pos x="0" y="186"/>
                </a:cxn>
                <a:cxn ang="0">
                  <a:pos x="0" y="210"/>
                </a:cxn>
                <a:cxn ang="0">
                  <a:pos x="0" y="215"/>
                </a:cxn>
                <a:cxn ang="0">
                  <a:pos x="0" y="220"/>
                </a:cxn>
                <a:cxn ang="0">
                  <a:pos x="0" y="220"/>
                </a:cxn>
                <a:cxn ang="0">
                  <a:pos x="0" y="215"/>
                </a:cxn>
                <a:cxn ang="0">
                  <a:pos x="0" y="210"/>
                </a:cxn>
                <a:cxn ang="0">
                  <a:pos x="0" y="186"/>
                </a:cxn>
                <a:cxn ang="0">
                  <a:pos x="0" y="146"/>
                </a:cxn>
                <a:cxn ang="0">
                  <a:pos x="0" y="107"/>
                </a:cxn>
                <a:cxn ang="0">
                  <a:pos x="0" y="68"/>
                </a:cxn>
                <a:cxn ang="0">
                  <a:pos x="0" y="34"/>
                </a:cxn>
                <a:cxn ang="0">
                  <a:pos x="0" y="10"/>
                </a:cxn>
                <a:cxn ang="0">
                  <a:pos x="0" y="5"/>
                </a:cxn>
                <a:cxn ang="0">
                  <a:pos x="0" y="0"/>
                </a:cxn>
                <a:cxn ang="0">
                  <a:pos x="0" y="0"/>
                </a:cxn>
                <a:cxn ang="0">
                  <a:pos x="0" y="0"/>
                </a:cxn>
                <a:cxn ang="0">
                  <a:pos x="0" y="0"/>
                </a:cxn>
                <a:cxn ang="0">
                  <a:pos x="0" y="0"/>
                </a:cxn>
              </a:cxnLst>
              <a:rect l="0" t="0" r="r" b="b"/>
              <a:pathLst>
                <a:path h="220">
                  <a:moveTo>
                    <a:pt x="0" y="0"/>
                  </a:moveTo>
                  <a:lnTo>
                    <a:pt x="0" y="5"/>
                  </a:lnTo>
                  <a:lnTo>
                    <a:pt x="0" y="10"/>
                  </a:lnTo>
                  <a:lnTo>
                    <a:pt x="0" y="34"/>
                  </a:lnTo>
                  <a:lnTo>
                    <a:pt x="0" y="68"/>
                  </a:lnTo>
                  <a:lnTo>
                    <a:pt x="0" y="107"/>
                  </a:lnTo>
                  <a:lnTo>
                    <a:pt x="0" y="146"/>
                  </a:lnTo>
                  <a:lnTo>
                    <a:pt x="0" y="186"/>
                  </a:lnTo>
                  <a:lnTo>
                    <a:pt x="0" y="210"/>
                  </a:lnTo>
                  <a:lnTo>
                    <a:pt x="0" y="215"/>
                  </a:lnTo>
                  <a:lnTo>
                    <a:pt x="0" y="220"/>
                  </a:lnTo>
                  <a:lnTo>
                    <a:pt x="0" y="220"/>
                  </a:lnTo>
                  <a:lnTo>
                    <a:pt x="0" y="215"/>
                  </a:lnTo>
                  <a:lnTo>
                    <a:pt x="0" y="210"/>
                  </a:lnTo>
                  <a:lnTo>
                    <a:pt x="0" y="186"/>
                  </a:lnTo>
                  <a:lnTo>
                    <a:pt x="0" y="146"/>
                  </a:lnTo>
                  <a:lnTo>
                    <a:pt x="0" y="107"/>
                  </a:lnTo>
                  <a:lnTo>
                    <a:pt x="0" y="68"/>
                  </a:lnTo>
                  <a:lnTo>
                    <a:pt x="0" y="34"/>
                  </a:lnTo>
                  <a:lnTo>
                    <a:pt x="0" y="10"/>
                  </a:lnTo>
                  <a:lnTo>
                    <a:pt x="0" y="5"/>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7" name="Freeform 27"/>
            <p:cNvSpPr>
              <a:spLocks noEditPoints="1"/>
            </p:cNvSpPr>
            <p:nvPr/>
          </p:nvSpPr>
          <p:spPr bwMode="auto">
            <a:xfrm>
              <a:off x="516" y="3446"/>
              <a:ext cx="15" cy="58"/>
            </a:xfrm>
            <a:custGeom>
              <a:avLst/>
              <a:gdLst/>
              <a:ahLst/>
              <a:cxnLst>
                <a:cxn ang="0">
                  <a:pos x="0" y="0"/>
                </a:cxn>
                <a:cxn ang="0">
                  <a:pos x="0" y="5"/>
                </a:cxn>
                <a:cxn ang="0">
                  <a:pos x="0" y="19"/>
                </a:cxn>
                <a:cxn ang="0">
                  <a:pos x="5" y="34"/>
                </a:cxn>
                <a:cxn ang="0">
                  <a:pos x="15" y="58"/>
                </a:cxn>
                <a:cxn ang="0">
                  <a:pos x="15" y="58"/>
                </a:cxn>
                <a:cxn ang="0">
                  <a:pos x="5" y="34"/>
                </a:cxn>
                <a:cxn ang="0">
                  <a:pos x="0" y="19"/>
                </a:cxn>
                <a:cxn ang="0">
                  <a:pos x="0" y="5"/>
                </a:cxn>
                <a:cxn ang="0">
                  <a:pos x="0" y="0"/>
                </a:cxn>
                <a:cxn ang="0">
                  <a:pos x="0" y="0"/>
                </a:cxn>
                <a:cxn ang="0">
                  <a:pos x="0" y="0"/>
                </a:cxn>
                <a:cxn ang="0">
                  <a:pos x="0" y="0"/>
                </a:cxn>
                <a:cxn ang="0">
                  <a:pos x="0" y="0"/>
                </a:cxn>
              </a:cxnLst>
              <a:rect l="0" t="0" r="r" b="b"/>
              <a:pathLst>
                <a:path w="15" h="58">
                  <a:moveTo>
                    <a:pt x="0" y="0"/>
                  </a:moveTo>
                  <a:lnTo>
                    <a:pt x="0" y="5"/>
                  </a:lnTo>
                  <a:lnTo>
                    <a:pt x="0" y="19"/>
                  </a:lnTo>
                  <a:lnTo>
                    <a:pt x="5" y="34"/>
                  </a:lnTo>
                  <a:lnTo>
                    <a:pt x="15" y="58"/>
                  </a:lnTo>
                  <a:lnTo>
                    <a:pt x="15" y="58"/>
                  </a:lnTo>
                  <a:lnTo>
                    <a:pt x="5" y="34"/>
                  </a:lnTo>
                  <a:lnTo>
                    <a:pt x="0" y="19"/>
                  </a:lnTo>
                  <a:lnTo>
                    <a:pt x="0" y="5"/>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8" name="Freeform 28"/>
            <p:cNvSpPr>
              <a:spLocks/>
            </p:cNvSpPr>
            <p:nvPr/>
          </p:nvSpPr>
          <p:spPr bwMode="auto">
            <a:xfrm>
              <a:off x="531" y="3504"/>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69" name="Freeform 29"/>
            <p:cNvSpPr>
              <a:spLocks/>
            </p:cNvSpPr>
            <p:nvPr/>
          </p:nvSpPr>
          <p:spPr bwMode="auto">
            <a:xfrm>
              <a:off x="555" y="3289"/>
              <a:ext cx="166" cy="230"/>
            </a:xfrm>
            <a:custGeom>
              <a:avLst/>
              <a:gdLst/>
              <a:ahLst/>
              <a:cxnLst>
                <a:cxn ang="0">
                  <a:pos x="0" y="147"/>
                </a:cxn>
                <a:cxn ang="0">
                  <a:pos x="5" y="186"/>
                </a:cxn>
                <a:cxn ang="0">
                  <a:pos x="24" y="210"/>
                </a:cxn>
                <a:cxn ang="0">
                  <a:pos x="49" y="225"/>
                </a:cxn>
                <a:cxn ang="0">
                  <a:pos x="83" y="230"/>
                </a:cxn>
                <a:cxn ang="0">
                  <a:pos x="117" y="225"/>
                </a:cxn>
                <a:cxn ang="0">
                  <a:pos x="141" y="210"/>
                </a:cxn>
                <a:cxn ang="0">
                  <a:pos x="161" y="186"/>
                </a:cxn>
                <a:cxn ang="0">
                  <a:pos x="166" y="147"/>
                </a:cxn>
                <a:cxn ang="0">
                  <a:pos x="166" y="83"/>
                </a:cxn>
                <a:cxn ang="0">
                  <a:pos x="161" y="44"/>
                </a:cxn>
                <a:cxn ang="0">
                  <a:pos x="141" y="20"/>
                </a:cxn>
                <a:cxn ang="0">
                  <a:pos x="117" y="5"/>
                </a:cxn>
                <a:cxn ang="0">
                  <a:pos x="83" y="0"/>
                </a:cxn>
                <a:cxn ang="0">
                  <a:pos x="49" y="5"/>
                </a:cxn>
                <a:cxn ang="0">
                  <a:pos x="24" y="20"/>
                </a:cxn>
                <a:cxn ang="0">
                  <a:pos x="5" y="44"/>
                </a:cxn>
                <a:cxn ang="0">
                  <a:pos x="0" y="83"/>
                </a:cxn>
                <a:cxn ang="0">
                  <a:pos x="0" y="147"/>
                </a:cxn>
                <a:cxn ang="0">
                  <a:pos x="0" y="147"/>
                </a:cxn>
              </a:cxnLst>
              <a:rect l="0" t="0" r="r" b="b"/>
              <a:pathLst>
                <a:path w="166" h="230">
                  <a:moveTo>
                    <a:pt x="0" y="147"/>
                  </a:moveTo>
                  <a:lnTo>
                    <a:pt x="5" y="186"/>
                  </a:lnTo>
                  <a:lnTo>
                    <a:pt x="24" y="210"/>
                  </a:lnTo>
                  <a:lnTo>
                    <a:pt x="49" y="225"/>
                  </a:lnTo>
                  <a:lnTo>
                    <a:pt x="83" y="230"/>
                  </a:lnTo>
                  <a:lnTo>
                    <a:pt x="117" y="225"/>
                  </a:lnTo>
                  <a:lnTo>
                    <a:pt x="141" y="210"/>
                  </a:lnTo>
                  <a:lnTo>
                    <a:pt x="161" y="186"/>
                  </a:lnTo>
                  <a:lnTo>
                    <a:pt x="166" y="147"/>
                  </a:lnTo>
                  <a:lnTo>
                    <a:pt x="166" y="83"/>
                  </a:lnTo>
                  <a:lnTo>
                    <a:pt x="161" y="44"/>
                  </a:lnTo>
                  <a:lnTo>
                    <a:pt x="141" y="20"/>
                  </a:lnTo>
                  <a:lnTo>
                    <a:pt x="117" y="5"/>
                  </a:lnTo>
                  <a:lnTo>
                    <a:pt x="83" y="0"/>
                  </a:lnTo>
                  <a:lnTo>
                    <a:pt x="49" y="5"/>
                  </a:lnTo>
                  <a:lnTo>
                    <a:pt x="24" y="20"/>
                  </a:lnTo>
                  <a:lnTo>
                    <a:pt x="5" y="44"/>
                  </a:lnTo>
                  <a:lnTo>
                    <a:pt x="0" y="83"/>
                  </a:lnTo>
                  <a:lnTo>
                    <a:pt x="0" y="147"/>
                  </a:lnTo>
                  <a:lnTo>
                    <a:pt x="0" y="147"/>
                  </a:lnTo>
                  <a:close/>
                </a:path>
              </a:pathLst>
            </a:custGeom>
            <a:solidFill>
              <a:srgbClr val="FFFFFF"/>
            </a:solidFill>
            <a:ln w="9525">
              <a:noFill/>
              <a:round/>
              <a:headEnd/>
              <a:tailEnd/>
            </a:ln>
          </p:spPr>
          <p:txBody>
            <a:bodyPr/>
            <a:lstStyle/>
            <a:p>
              <a:endParaRPr lang="en-US"/>
            </a:p>
          </p:txBody>
        </p:sp>
        <p:sp>
          <p:nvSpPr>
            <p:cNvPr id="70" name="Freeform 30"/>
            <p:cNvSpPr>
              <a:spLocks/>
            </p:cNvSpPr>
            <p:nvPr/>
          </p:nvSpPr>
          <p:spPr bwMode="auto">
            <a:xfrm>
              <a:off x="555" y="3436"/>
              <a:ext cx="83" cy="83"/>
            </a:xfrm>
            <a:custGeom>
              <a:avLst/>
              <a:gdLst/>
              <a:ahLst/>
              <a:cxnLst>
                <a:cxn ang="0">
                  <a:pos x="0" y="0"/>
                </a:cxn>
                <a:cxn ang="0">
                  <a:pos x="5" y="39"/>
                </a:cxn>
                <a:cxn ang="0">
                  <a:pos x="24" y="63"/>
                </a:cxn>
                <a:cxn ang="0">
                  <a:pos x="49" y="78"/>
                </a:cxn>
                <a:cxn ang="0">
                  <a:pos x="83" y="83"/>
                </a:cxn>
                <a:cxn ang="0">
                  <a:pos x="83" y="83"/>
                </a:cxn>
                <a:cxn ang="0">
                  <a:pos x="49" y="78"/>
                </a:cxn>
                <a:cxn ang="0">
                  <a:pos x="24" y="63"/>
                </a:cxn>
                <a:cxn ang="0">
                  <a:pos x="5" y="39"/>
                </a:cxn>
                <a:cxn ang="0">
                  <a:pos x="0" y="0"/>
                </a:cxn>
                <a:cxn ang="0">
                  <a:pos x="0" y="0"/>
                </a:cxn>
              </a:cxnLst>
              <a:rect l="0" t="0" r="r" b="b"/>
              <a:pathLst>
                <a:path w="83" h="83">
                  <a:moveTo>
                    <a:pt x="0" y="0"/>
                  </a:moveTo>
                  <a:lnTo>
                    <a:pt x="5" y="39"/>
                  </a:lnTo>
                  <a:lnTo>
                    <a:pt x="24" y="63"/>
                  </a:lnTo>
                  <a:lnTo>
                    <a:pt x="49" y="78"/>
                  </a:lnTo>
                  <a:lnTo>
                    <a:pt x="83" y="83"/>
                  </a:lnTo>
                  <a:lnTo>
                    <a:pt x="83" y="83"/>
                  </a:lnTo>
                  <a:lnTo>
                    <a:pt x="49" y="78"/>
                  </a:lnTo>
                  <a:lnTo>
                    <a:pt x="24" y="63"/>
                  </a:lnTo>
                  <a:lnTo>
                    <a:pt x="5" y="39"/>
                  </a:lnTo>
                  <a:lnTo>
                    <a:pt x="0" y="0"/>
                  </a:lnTo>
                  <a:lnTo>
                    <a:pt x="0" y="0"/>
                  </a:lnTo>
                  <a:close/>
                </a:path>
              </a:pathLst>
            </a:custGeom>
            <a:solidFill>
              <a:srgbClr val="ED171F"/>
            </a:solidFill>
            <a:ln w="9525">
              <a:noFill/>
              <a:round/>
              <a:headEnd/>
              <a:tailEnd/>
            </a:ln>
          </p:spPr>
          <p:txBody>
            <a:bodyPr/>
            <a:lstStyle/>
            <a:p>
              <a:endParaRPr lang="en-US"/>
            </a:p>
          </p:txBody>
        </p:sp>
        <p:sp>
          <p:nvSpPr>
            <p:cNvPr id="71" name="Freeform 31"/>
            <p:cNvSpPr>
              <a:spLocks noEditPoints="1"/>
            </p:cNvSpPr>
            <p:nvPr/>
          </p:nvSpPr>
          <p:spPr bwMode="auto">
            <a:xfrm>
              <a:off x="638" y="3436"/>
              <a:ext cx="83" cy="83"/>
            </a:xfrm>
            <a:custGeom>
              <a:avLst/>
              <a:gdLst/>
              <a:ahLst/>
              <a:cxnLst>
                <a:cxn ang="0">
                  <a:pos x="0" y="83"/>
                </a:cxn>
                <a:cxn ang="0">
                  <a:pos x="34" y="78"/>
                </a:cxn>
                <a:cxn ang="0">
                  <a:pos x="58" y="63"/>
                </a:cxn>
                <a:cxn ang="0">
                  <a:pos x="78" y="39"/>
                </a:cxn>
                <a:cxn ang="0">
                  <a:pos x="83" y="0"/>
                </a:cxn>
                <a:cxn ang="0">
                  <a:pos x="83" y="0"/>
                </a:cxn>
                <a:cxn ang="0">
                  <a:pos x="78" y="39"/>
                </a:cxn>
                <a:cxn ang="0">
                  <a:pos x="58" y="63"/>
                </a:cxn>
                <a:cxn ang="0">
                  <a:pos x="34" y="78"/>
                </a:cxn>
                <a:cxn ang="0">
                  <a:pos x="0" y="83"/>
                </a:cxn>
                <a:cxn ang="0">
                  <a:pos x="0" y="83"/>
                </a:cxn>
                <a:cxn ang="0">
                  <a:pos x="0" y="83"/>
                </a:cxn>
                <a:cxn ang="0">
                  <a:pos x="0" y="83"/>
                </a:cxn>
                <a:cxn ang="0">
                  <a:pos x="0" y="83"/>
                </a:cxn>
              </a:cxnLst>
              <a:rect l="0" t="0" r="r" b="b"/>
              <a:pathLst>
                <a:path w="83" h="83">
                  <a:moveTo>
                    <a:pt x="0" y="83"/>
                  </a:moveTo>
                  <a:lnTo>
                    <a:pt x="34" y="78"/>
                  </a:lnTo>
                  <a:lnTo>
                    <a:pt x="58" y="63"/>
                  </a:lnTo>
                  <a:lnTo>
                    <a:pt x="78" y="39"/>
                  </a:lnTo>
                  <a:lnTo>
                    <a:pt x="83" y="0"/>
                  </a:lnTo>
                  <a:lnTo>
                    <a:pt x="83" y="0"/>
                  </a:lnTo>
                  <a:lnTo>
                    <a:pt x="78" y="39"/>
                  </a:lnTo>
                  <a:lnTo>
                    <a:pt x="58" y="63"/>
                  </a:lnTo>
                  <a:lnTo>
                    <a:pt x="34" y="78"/>
                  </a:lnTo>
                  <a:lnTo>
                    <a:pt x="0" y="83"/>
                  </a:lnTo>
                  <a:lnTo>
                    <a:pt x="0" y="83"/>
                  </a:lnTo>
                  <a:close/>
                  <a:moveTo>
                    <a:pt x="0" y="83"/>
                  </a:moveTo>
                  <a:lnTo>
                    <a:pt x="0" y="83"/>
                  </a:lnTo>
                  <a:lnTo>
                    <a:pt x="0" y="83"/>
                  </a:lnTo>
                  <a:close/>
                </a:path>
              </a:pathLst>
            </a:custGeom>
            <a:solidFill>
              <a:srgbClr val="ED171F"/>
            </a:solidFill>
            <a:ln w="9525">
              <a:noFill/>
              <a:round/>
              <a:headEnd/>
              <a:tailEnd/>
            </a:ln>
          </p:spPr>
          <p:txBody>
            <a:bodyPr/>
            <a:lstStyle/>
            <a:p>
              <a:endParaRPr lang="en-US"/>
            </a:p>
          </p:txBody>
        </p:sp>
        <p:sp>
          <p:nvSpPr>
            <p:cNvPr id="72" name="Freeform 32"/>
            <p:cNvSpPr>
              <a:spLocks noEditPoints="1"/>
            </p:cNvSpPr>
            <p:nvPr/>
          </p:nvSpPr>
          <p:spPr bwMode="auto">
            <a:xfrm>
              <a:off x="721" y="3372"/>
              <a:ext cx="1" cy="64"/>
            </a:xfrm>
            <a:custGeom>
              <a:avLst/>
              <a:gdLst/>
              <a:ahLst/>
              <a:cxnLst>
                <a:cxn ang="0">
                  <a:pos x="0" y="64"/>
                </a:cxn>
                <a:cxn ang="0">
                  <a:pos x="0" y="0"/>
                </a:cxn>
                <a:cxn ang="0">
                  <a:pos x="0" y="64"/>
                </a:cxn>
                <a:cxn ang="0">
                  <a:pos x="0" y="64"/>
                </a:cxn>
                <a:cxn ang="0">
                  <a:pos x="0" y="64"/>
                </a:cxn>
                <a:cxn ang="0">
                  <a:pos x="0" y="64"/>
                </a:cxn>
                <a:cxn ang="0">
                  <a:pos x="0" y="64"/>
                </a:cxn>
              </a:cxnLst>
              <a:rect l="0" t="0" r="r" b="b"/>
              <a:pathLst>
                <a:path h="64">
                  <a:moveTo>
                    <a:pt x="0" y="64"/>
                  </a:moveTo>
                  <a:lnTo>
                    <a:pt x="0" y="0"/>
                  </a:lnTo>
                  <a:lnTo>
                    <a:pt x="0" y="64"/>
                  </a:lnTo>
                  <a:lnTo>
                    <a:pt x="0" y="64"/>
                  </a:lnTo>
                  <a:close/>
                  <a:moveTo>
                    <a:pt x="0" y="64"/>
                  </a:moveTo>
                  <a:lnTo>
                    <a:pt x="0" y="64"/>
                  </a:lnTo>
                  <a:lnTo>
                    <a:pt x="0" y="64"/>
                  </a:lnTo>
                  <a:close/>
                </a:path>
              </a:pathLst>
            </a:custGeom>
            <a:solidFill>
              <a:srgbClr val="ED171F"/>
            </a:solidFill>
            <a:ln w="9525">
              <a:noFill/>
              <a:round/>
              <a:headEnd/>
              <a:tailEnd/>
            </a:ln>
          </p:spPr>
          <p:txBody>
            <a:bodyPr/>
            <a:lstStyle/>
            <a:p>
              <a:endParaRPr lang="en-US"/>
            </a:p>
          </p:txBody>
        </p:sp>
        <p:sp>
          <p:nvSpPr>
            <p:cNvPr id="73" name="Freeform 33"/>
            <p:cNvSpPr>
              <a:spLocks noEditPoints="1"/>
            </p:cNvSpPr>
            <p:nvPr/>
          </p:nvSpPr>
          <p:spPr bwMode="auto">
            <a:xfrm>
              <a:off x="638" y="3289"/>
              <a:ext cx="83" cy="83"/>
            </a:xfrm>
            <a:custGeom>
              <a:avLst/>
              <a:gdLst/>
              <a:ahLst/>
              <a:cxnLst>
                <a:cxn ang="0">
                  <a:pos x="83" y="83"/>
                </a:cxn>
                <a:cxn ang="0">
                  <a:pos x="78" y="44"/>
                </a:cxn>
                <a:cxn ang="0">
                  <a:pos x="58" y="20"/>
                </a:cxn>
                <a:cxn ang="0">
                  <a:pos x="34" y="5"/>
                </a:cxn>
                <a:cxn ang="0">
                  <a:pos x="0" y="0"/>
                </a:cxn>
                <a:cxn ang="0">
                  <a:pos x="0" y="0"/>
                </a:cxn>
                <a:cxn ang="0">
                  <a:pos x="34" y="5"/>
                </a:cxn>
                <a:cxn ang="0">
                  <a:pos x="58" y="20"/>
                </a:cxn>
                <a:cxn ang="0">
                  <a:pos x="78" y="44"/>
                </a:cxn>
                <a:cxn ang="0">
                  <a:pos x="83" y="83"/>
                </a:cxn>
                <a:cxn ang="0">
                  <a:pos x="83" y="83"/>
                </a:cxn>
                <a:cxn ang="0">
                  <a:pos x="83" y="83"/>
                </a:cxn>
                <a:cxn ang="0">
                  <a:pos x="83" y="83"/>
                </a:cxn>
                <a:cxn ang="0">
                  <a:pos x="83" y="83"/>
                </a:cxn>
              </a:cxnLst>
              <a:rect l="0" t="0" r="r" b="b"/>
              <a:pathLst>
                <a:path w="83" h="83">
                  <a:moveTo>
                    <a:pt x="83" y="83"/>
                  </a:moveTo>
                  <a:lnTo>
                    <a:pt x="78" y="44"/>
                  </a:lnTo>
                  <a:lnTo>
                    <a:pt x="58" y="20"/>
                  </a:lnTo>
                  <a:lnTo>
                    <a:pt x="34" y="5"/>
                  </a:lnTo>
                  <a:lnTo>
                    <a:pt x="0" y="0"/>
                  </a:lnTo>
                  <a:lnTo>
                    <a:pt x="0" y="0"/>
                  </a:lnTo>
                  <a:lnTo>
                    <a:pt x="34" y="5"/>
                  </a:lnTo>
                  <a:lnTo>
                    <a:pt x="58" y="20"/>
                  </a:lnTo>
                  <a:lnTo>
                    <a:pt x="78" y="44"/>
                  </a:lnTo>
                  <a:lnTo>
                    <a:pt x="83" y="83"/>
                  </a:lnTo>
                  <a:lnTo>
                    <a:pt x="83" y="83"/>
                  </a:lnTo>
                  <a:close/>
                  <a:moveTo>
                    <a:pt x="83" y="83"/>
                  </a:moveTo>
                  <a:lnTo>
                    <a:pt x="83" y="83"/>
                  </a:lnTo>
                  <a:lnTo>
                    <a:pt x="83" y="83"/>
                  </a:lnTo>
                  <a:close/>
                </a:path>
              </a:pathLst>
            </a:custGeom>
            <a:solidFill>
              <a:srgbClr val="ED171F"/>
            </a:solidFill>
            <a:ln w="9525">
              <a:noFill/>
              <a:round/>
              <a:headEnd/>
              <a:tailEnd/>
            </a:ln>
          </p:spPr>
          <p:txBody>
            <a:bodyPr/>
            <a:lstStyle/>
            <a:p>
              <a:endParaRPr lang="en-US"/>
            </a:p>
          </p:txBody>
        </p:sp>
        <p:sp>
          <p:nvSpPr>
            <p:cNvPr id="74" name="Freeform 34"/>
            <p:cNvSpPr>
              <a:spLocks noEditPoints="1"/>
            </p:cNvSpPr>
            <p:nvPr/>
          </p:nvSpPr>
          <p:spPr bwMode="auto">
            <a:xfrm>
              <a:off x="555" y="3289"/>
              <a:ext cx="83" cy="83"/>
            </a:xfrm>
            <a:custGeom>
              <a:avLst/>
              <a:gdLst/>
              <a:ahLst/>
              <a:cxnLst>
                <a:cxn ang="0">
                  <a:pos x="83" y="0"/>
                </a:cxn>
                <a:cxn ang="0">
                  <a:pos x="49" y="5"/>
                </a:cxn>
                <a:cxn ang="0">
                  <a:pos x="24" y="20"/>
                </a:cxn>
                <a:cxn ang="0">
                  <a:pos x="5" y="44"/>
                </a:cxn>
                <a:cxn ang="0">
                  <a:pos x="0" y="83"/>
                </a:cxn>
                <a:cxn ang="0">
                  <a:pos x="0" y="83"/>
                </a:cxn>
                <a:cxn ang="0">
                  <a:pos x="5" y="44"/>
                </a:cxn>
                <a:cxn ang="0">
                  <a:pos x="24" y="20"/>
                </a:cxn>
                <a:cxn ang="0">
                  <a:pos x="49" y="5"/>
                </a:cxn>
                <a:cxn ang="0">
                  <a:pos x="83" y="0"/>
                </a:cxn>
                <a:cxn ang="0">
                  <a:pos x="83" y="0"/>
                </a:cxn>
                <a:cxn ang="0">
                  <a:pos x="83" y="0"/>
                </a:cxn>
                <a:cxn ang="0">
                  <a:pos x="83" y="0"/>
                </a:cxn>
                <a:cxn ang="0">
                  <a:pos x="83" y="0"/>
                </a:cxn>
              </a:cxnLst>
              <a:rect l="0" t="0" r="r" b="b"/>
              <a:pathLst>
                <a:path w="83" h="83">
                  <a:moveTo>
                    <a:pt x="83" y="0"/>
                  </a:moveTo>
                  <a:lnTo>
                    <a:pt x="49" y="5"/>
                  </a:lnTo>
                  <a:lnTo>
                    <a:pt x="24" y="20"/>
                  </a:lnTo>
                  <a:lnTo>
                    <a:pt x="5" y="44"/>
                  </a:lnTo>
                  <a:lnTo>
                    <a:pt x="0" y="83"/>
                  </a:lnTo>
                  <a:lnTo>
                    <a:pt x="0" y="83"/>
                  </a:lnTo>
                  <a:lnTo>
                    <a:pt x="5" y="44"/>
                  </a:lnTo>
                  <a:lnTo>
                    <a:pt x="24" y="20"/>
                  </a:lnTo>
                  <a:lnTo>
                    <a:pt x="49" y="5"/>
                  </a:lnTo>
                  <a:lnTo>
                    <a:pt x="83" y="0"/>
                  </a:lnTo>
                  <a:lnTo>
                    <a:pt x="83" y="0"/>
                  </a:lnTo>
                  <a:close/>
                  <a:moveTo>
                    <a:pt x="83" y="0"/>
                  </a:moveTo>
                  <a:lnTo>
                    <a:pt x="83" y="0"/>
                  </a:lnTo>
                  <a:lnTo>
                    <a:pt x="83" y="0"/>
                  </a:lnTo>
                  <a:close/>
                </a:path>
              </a:pathLst>
            </a:custGeom>
            <a:solidFill>
              <a:srgbClr val="ED171F"/>
            </a:solidFill>
            <a:ln w="9525">
              <a:noFill/>
              <a:round/>
              <a:headEnd/>
              <a:tailEnd/>
            </a:ln>
          </p:spPr>
          <p:txBody>
            <a:bodyPr/>
            <a:lstStyle/>
            <a:p>
              <a:endParaRPr lang="en-US"/>
            </a:p>
          </p:txBody>
        </p:sp>
        <p:sp>
          <p:nvSpPr>
            <p:cNvPr id="75" name="Freeform 35"/>
            <p:cNvSpPr>
              <a:spLocks noEditPoints="1"/>
            </p:cNvSpPr>
            <p:nvPr/>
          </p:nvSpPr>
          <p:spPr bwMode="auto">
            <a:xfrm>
              <a:off x="555" y="3372"/>
              <a:ext cx="1" cy="64"/>
            </a:xfrm>
            <a:custGeom>
              <a:avLst/>
              <a:gdLst/>
              <a:ahLst/>
              <a:cxnLst>
                <a:cxn ang="0">
                  <a:pos x="0" y="0"/>
                </a:cxn>
                <a:cxn ang="0">
                  <a:pos x="0" y="64"/>
                </a:cxn>
                <a:cxn ang="0">
                  <a:pos x="0" y="0"/>
                </a:cxn>
                <a:cxn ang="0">
                  <a:pos x="0" y="0"/>
                </a:cxn>
                <a:cxn ang="0">
                  <a:pos x="0" y="0"/>
                </a:cxn>
                <a:cxn ang="0">
                  <a:pos x="0" y="0"/>
                </a:cxn>
                <a:cxn ang="0">
                  <a:pos x="0" y="0"/>
                </a:cxn>
              </a:cxnLst>
              <a:rect l="0" t="0" r="r" b="b"/>
              <a:pathLst>
                <a:path h="64">
                  <a:moveTo>
                    <a:pt x="0" y="0"/>
                  </a:moveTo>
                  <a:lnTo>
                    <a:pt x="0" y="64"/>
                  </a:lnTo>
                  <a:lnTo>
                    <a:pt x="0" y="0"/>
                  </a:lnTo>
                  <a:lnTo>
                    <a:pt x="0" y="0"/>
                  </a:lnTo>
                  <a:close/>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76" name="Freeform 36"/>
            <p:cNvSpPr>
              <a:spLocks/>
            </p:cNvSpPr>
            <p:nvPr/>
          </p:nvSpPr>
          <p:spPr bwMode="auto">
            <a:xfrm>
              <a:off x="555" y="343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D171F"/>
            </a:solidFill>
            <a:ln w="9525">
              <a:noFill/>
              <a:round/>
              <a:headEnd/>
              <a:tailEnd/>
            </a:ln>
          </p:spPr>
          <p:txBody>
            <a:bodyPr/>
            <a:lstStyle/>
            <a:p>
              <a:endParaRPr lang="en-US"/>
            </a:p>
          </p:txBody>
        </p:sp>
        <p:sp>
          <p:nvSpPr>
            <p:cNvPr id="77" name="Freeform 37"/>
            <p:cNvSpPr>
              <a:spLocks/>
            </p:cNvSpPr>
            <p:nvPr/>
          </p:nvSpPr>
          <p:spPr bwMode="auto">
            <a:xfrm>
              <a:off x="604" y="3328"/>
              <a:ext cx="68" cy="147"/>
            </a:xfrm>
            <a:custGeom>
              <a:avLst/>
              <a:gdLst/>
              <a:ahLst/>
              <a:cxnLst>
                <a:cxn ang="0">
                  <a:pos x="0" y="118"/>
                </a:cxn>
                <a:cxn ang="0">
                  <a:pos x="5" y="128"/>
                </a:cxn>
                <a:cxn ang="0">
                  <a:pos x="10" y="137"/>
                </a:cxn>
                <a:cxn ang="0">
                  <a:pos x="19" y="147"/>
                </a:cxn>
                <a:cxn ang="0">
                  <a:pos x="34" y="147"/>
                </a:cxn>
                <a:cxn ang="0">
                  <a:pos x="49" y="147"/>
                </a:cxn>
                <a:cxn ang="0">
                  <a:pos x="58" y="137"/>
                </a:cxn>
                <a:cxn ang="0">
                  <a:pos x="68" y="128"/>
                </a:cxn>
                <a:cxn ang="0">
                  <a:pos x="68" y="118"/>
                </a:cxn>
                <a:cxn ang="0">
                  <a:pos x="68" y="35"/>
                </a:cxn>
                <a:cxn ang="0">
                  <a:pos x="68" y="20"/>
                </a:cxn>
                <a:cxn ang="0">
                  <a:pos x="58" y="10"/>
                </a:cxn>
                <a:cxn ang="0">
                  <a:pos x="49" y="5"/>
                </a:cxn>
                <a:cxn ang="0">
                  <a:pos x="34" y="0"/>
                </a:cxn>
                <a:cxn ang="0">
                  <a:pos x="34" y="0"/>
                </a:cxn>
                <a:cxn ang="0">
                  <a:pos x="19" y="5"/>
                </a:cxn>
                <a:cxn ang="0">
                  <a:pos x="10" y="10"/>
                </a:cxn>
                <a:cxn ang="0">
                  <a:pos x="5" y="20"/>
                </a:cxn>
                <a:cxn ang="0">
                  <a:pos x="0" y="35"/>
                </a:cxn>
                <a:cxn ang="0">
                  <a:pos x="0" y="118"/>
                </a:cxn>
                <a:cxn ang="0">
                  <a:pos x="0" y="118"/>
                </a:cxn>
              </a:cxnLst>
              <a:rect l="0" t="0" r="r" b="b"/>
              <a:pathLst>
                <a:path w="68" h="147">
                  <a:moveTo>
                    <a:pt x="0" y="118"/>
                  </a:moveTo>
                  <a:lnTo>
                    <a:pt x="5" y="128"/>
                  </a:lnTo>
                  <a:lnTo>
                    <a:pt x="10" y="137"/>
                  </a:lnTo>
                  <a:lnTo>
                    <a:pt x="19" y="147"/>
                  </a:lnTo>
                  <a:lnTo>
                    <a:pt x="34" y="147"/>
                  </a:lnTo>
                  <a:lnTo>
                    <a:pt x="49" y="147"/>
                  </a:lnTo>
                  <a:lnTo>
                    <a:pt x="58" y="137"/>
                  </a:lnTo>
                  <a:lnTo>
                    <a:pt x="68" y="128"/>
                  </a:lnTo>
                  <a:lnTo>
                    <a:pt x="68" y="118"/>
                  </a:lnTo>
                  <a:lnTo>
                    <a:pt x="68" y="35"/>
                  </a:lnTo>
                  <a:lnTo>
                    <a:pt x="68" y="20"/>
                  </a:lnTo>
                  <a:lnTo>
                    <a:pt x="58" y="10"/>
                  </a:lnTo>
                  <a:lnTo>
                    <a:pt x="49" y="5"/>
                  </a:lnTo>
                  <a:lnTo>
                    <a:pt x="34" y="0"/>
                  </a:lnTo>
                  <a:lnTo>
                    <a:pt x="34" y="0"/>
                  </a:lnTo>
                  <a:lnTo>
                    <a:pt x="19" y="5"/>
                  </a:lnTo>
                  <a:lnTo>
                    <a:pt x="10" y="10"/>
                  </a:lnTo>
                  <a:lnTo>
                    <a:pt x="5" y="20"/>
                  </a:lnTo>
                  <a:lnTo>
                    <a:pt x="0" y="35"/>
                  </a:lnTo>
                  <a:lnTo>
                    <a:pt x="0" y="118"/>
                  </a:lnTo>
                  <a:lnTo>
                    <a:pt x="0" y="118"/>
                  </a:lnTo>
                  <a:close/>
                </a:path>
              </a:pathLst>
            </a:custGeom>
            <a:solidFill>
              <a:srgbClr val="527DB9"/>
            </a:solidFill>
            <a:ln w="9525">
              <a:noFill/>
              <a:round/>
              <a:headEnd/>
              <a:tailEnd/>
            </a:ln>
          </p:spPr>
          <p:txBody>
            <a:bodyPr/>
            <a:lstStyle/>
            <a:p>
              <a:endParaRPr lang="en-US"/>
            </a:p>
          </p:txBody>
        </p:sp>
        <p:sp>
          <p:nvSpPr>
            <p:cNvPr id="78" name="Freeform 38"/>
            <p:cNvSpPr>
              <a:spLocks/>
            </p:cNvSpPr>
            <p:nvPr/>
          </p:nvSpPr>
          <p:spPr bwMode="auto">
            <a:xfrm>
              <a:off x="604" y="3446"/>
              <a:ext cx="34" cy="29"/>
            </a:xfrm>
            <a:custGeom>
              <a:avLst/>
              <a:gdLst/>
              <a:ahLst/>
              <a:cxnLst>
                <a:cxn ang="0">
                  <a:pos x="0" y="0"/>
                </a:cxn>
                <a:cxn ang="0">
                  <a:pos x="5" y="10"/>
                </a:cxn>
                <a:cxn ang="0">
                  <a:pos x="10" y="19"/>
                </a:cxn>
                <a:cxn ang="0">
                  <a:pos x="19" y="29"/>
                </a:cxn>
                <a:cxn ang="0">
                  <a:pos x="34" y="29"/>
                </a:cxn>
                <a:cxn ang="0">
                  <a:pos x="34" y="29"/>
                </a:cxn>
                <a:cxn ang="0">
                  <a:pos x="19" y="29"/>
                </a:cxn>
                <a:cxn ang="0">
                  <a:pos x="10" y="19"/>
                </a:cxn>
                <a:cxn ang="0">
                  <a:pos x="5" y="10"/>
                </a:cxn>
                <a:cxn ang="0">
                  <a:pos x="0" y="0"/>
                </a:cxn>
                <a:cxn ang="0">
                  <a:pos x="0" y="0"/>
                </a:cxn>
              </a:cxnLst>
              <a:rect l="0" t="0" r="r" b="b"/>
              <a:pathLst>
                <a:path w="34" h="29">
                  <a:moveTo>
                    <a:pt x="0" y="0"/>
                  </a:moveTo>
                  <a:lnTo>
                    <a:pt x="5" y="10"/>
                  </a:lnTo>
                  <a:lnTo>
                    <a:pt x="10" y="19"/>
                  </a:lnTo>
                  <a:lnTo>
                    <a:pt x="19" y="29"/>
                  </a:lnTo>
                  <a:lnTo>
                    <a:pt x="34" y="29"/>
                  </a:lnTo>
                  <a:lnTo>
                    <a:pt x="34" y="29"/>
                  </a:lnTo>
                  <a:lnTo>
                    <a:pt x="19" y="29"/>
                  </a:lnTo>
                  <a:lnTo>
                    <a:pt x="10" y="19"/>
                  </a:lnTo>
                  <a:lnTo>
                    <a:pt x="5" y="10"/>
                  </a:lnTo>
                  <a:lnTo>
                    <a:pt x="0" y="0"/>
                  </a:lnTo>
                  <a:lnTo>
                    <a:pt x="0" y="0"/>
                  </a:lnTo>
                  <a:close/>
                </a:path>
              </a:pathLst>
            </a:custGeom>
            <a:solidFill>
              <a:srgbClr val="527DB9"/>
            </a:solidFill>
            <a:ln w="9525">
              <a:noFill/>
              <a:round/>
              <a:headEnd/>
              <a:tailEnd/>
            </a:ln>
          </p:spPr>
          <p:txBody>
            <a:bodyPr/>
            <a:lstStyle/>
            <a:p>
              <a:endParaRPr lang="en-US"/>
            </a:p>
          </p:txBody>
        </p:sp>
        <p:sp>
          <p:nvSpPr>
            <p:cNvPr id="79" name="Freeform 39"/>
            <p:cNvSpPr>
              <a:spLocks noEditPoints="1"/>
            </p:cNvSpPr>
            <p:nvPr/>
          </p:nvSpPr>
          <p:spPr bwMode="auto">
            <a:xfrm>
              <a:off x="638" y="3446"/>
              <a:ext cx="34" cy="29"/>
            </a:xfrm>
            <a:custGeom>
              <a:avLst/>
              <a:gdLst/>
              <a:ahLst/>
              <a:cxnLst>
                <a:cxn ang="0">
                  <a:pos x="0" y="29"/>
                </a:cxn>
                <a:cxn ang="0">
                  <a:pos x="15" y="29"/>
                </a:cxn>
                <a:cxn ang="0">
                  <a:pos x="24" y="19"/>
                </a:cxn>
                <a:cxn ang="0">
                  <a:pos x="34" y="10"/>
                </a:cxn>
                <a:cxn ang="0">
                  <a:pos x="34" y="0"/>
                </a:cxn>
                <a:cxn ang="0">
                  <a:pos x="34" y="0"/>
                </a:cxn>
                <a:cxn ang="0">
                  <a:pos x="34" y="10"/>
                </a:cxn>
                <a:cxn ang="0">
                  <a:pos x="24" y="19"/>
                </a:cxn>
                <a:cxn ang="0">
                  <a:pos x="15" y="29"/>
                </a:cxn>
                <a:cxn ang="0">
                  <a:pos x="0" y="29"/>
                </a:cxn>
                <a:cxn ang="0">
                  <a:pos x="0" y="29"/>
                </a:cxn>
                <a:cxn ang="0">
                  <a:pos x="0" y="29"/>
                </a:cxn>
                <a:cxn ang="0">
                  <a:pos x="0" y="29"/>
                </a:cxn>
                <a:cxn ang="0">
                  <a:pos x="0" y="29"/>
                </a:cxn>
              </a:cxnLst>
              <a:rect l="0" t="0" r="r" b="b"/>
              <a:pathLst>
                <a:path w="34" h="29">
                  <a:moveTo>
                    <a:pt x="0" y="29"/>
                  </a:moveTo>
                  <a:lnTo>
                    <a:pt x="15" y="29"/>
                  </a:lnTo>
                  <a:lnTo>
                    <a:pt x="24" y="19"/>
                  </a:lnTo>
                  <a:lnTo>
                    <a:pt x="34" y="10"/>
                  </a:lnTo>
                  <a:lnTo>
                    <a:pt x="34" y="0"/>
                  </a:lnTo>
                  <a:lnTo>
                    <a:pt x="34" y="0"/>
                  </a:lnTo>
                  <a:lnTo>
                    <a:pt x="34" y="10"/>
                  </a:lnTo>
                  <a:lnTo>
                    <a:pt x="24" y="19"/>
                  </a:lnTo>
                  <a:lnTo>
                    <a:pt x="15" y="29"/>
                  </a:lnTo>
                  <a:lnTo>
                    <a:pt x="0" y="29"/>
                  </a:lnTo>
                  <a:lnTo>
                    <a:pt x="0" y="29"/>
                  </a:lnTo>
                  <a:close/>
                  <a:moveTo>
                    <a:pt x="0" y="29"/>
                  </a:moveTo>
                  <a:lnTo>
                    <a:pt x="0" y="29"/>
                  </a:lnTo>
                  <a:lnTo>
                    <a:pt x="0" y="29"/>
                  </a:lnTo>
                  <a:close/>
                </a:path>
              </a:pathLst>
            </a:custGeom>
            <a:solidFill>
              <a:srgbClr val="527DB9"/>
            </a:solidFill>
            <a:ln w="9525">
              <a:noFill/>
              <a:round/>
              <a:headEnd/>
              <a:tailEnd/>
            </a:ln>
          </p:spPr>
          <p:txBody>
            <a:bodyPr/>
            <a:lstStyle/>
            <a:p>
              <a:endParaRPr lang="en-US"/>
            </a:p>
          </p:txBody>
        </p:sp>
        <p:sp>
          <p:nvSpPr>
            <p:cNvPr id="80" name="Freeform 40"/>
            <p:cNvSpPr>
              <a:spLocks noEditPoints="1"/>
            </p:cNvSpPr>
            <p:nvPr/>
          </p:nvSpPr>
          <p:spPr bwMode="auto">
            <a:xfrm>
              <a:off x="672" y="3363"/>
              <a:ext cx="1" cy="83"/>
            </a:xfrm>
            <a:custGeom>
              <a:avLst/>
              <a:gdLst/>
              <a:ahLst/>
              <a:cxnLst>
                <a:cxn ang="0">
                  <a:pos x="0" y="83"/>
                </a:cxn>
                <a:cxn ang="0">
                  <a:pos x="0" y="0"/>
                </a:cxn>
                <a:cxn ang="0">
                  <a:pos x="0" y="83"/>
                </a:cxn>
                <a:cxn ang="0">
                  <a:pos x="0" y="83"/>
                </a:cxn>
                <a:cxn ang="0">
                  <a:pos x="0" y="83"/>
                </a:cxn>
                <a:cxn ang="0">
                  <a:pos x="0" y="83"/>
                </a:cxn>
                <a:cxn ang="0">
                  <a:pos x="0" y="83"/>
                </a:cxn>
              </a:cxnLst>
              <a:rect l="0" t="0" r="r" b="b"/>
              <a:pathLst>
                <a:path h="83">
                  <a:moveTo>
                    <a:pt x="0" y="83"/>
                  </a:moveTo>
                  <a:lnTo>
                    <a:pt x="0" y="0"/>
                  </a:lnTo>
                  <a:lnTo>
                    <a:pt x="0" y="83"/>
                  </a:lnTo>
                  <a:lnTo>
                    <a:pt x="0" y="83"/>
                  </a:lnTo>
                  <a:close/>
                  <a:moveTo>
                    <a:pt x="0" y="83"/>
                  </a:moveTo>
                  <a:lnTo>
                    <a:pt x="0" y="83"/>
                  </a:lnTo>
                  <a:lnTo>
                    <a:pt x="0" y="83"/>
                  </a:lnTo>
                  <a:close/>
                </a:path>
              </a:pathLst>
            </a:custGeom>
            <a:solidFill>
              <a:srgbClr val="527DB9"/>
            </a:solidFill>
            <a:ln w="9525">
              <a:noFill/>
              <a:round/>
              <a:headEnd/>
              <a:tailEnd/>
            </a:ln>
          </p:spPr>
          <p:txBody>
            <a:bodyPr/>
            <a:lstStyle/>
            <a:p>
              <a:endParaRPr lang="en-US"/>
            </a:p>
          </p:txBody>
        </p:sp>
        <p:sp>
          <p:nvSpPr>
            <p:cNvPr id="81" name="Freeform 41"/>
            <p:cNvSpPr>
              <a:spLocks noEditPoints="1"/>
            </p:cNvSpPr>
            <p:nvPr/>
          </p:nvSpPr>
          <p:spPr bwMode="auto">
            <a:xfrm>
              <a:off x="638" y="3328"/>
              <a:ext cx="34" cy="35"/>
            </a:xfrm>
            <a:custGeom>
              <a:avLst/>
              <a:gdLst/>
              <a:ahLst/>
              <a:cxnLst>
                <a:cxn ang="0">
                  <a:pos x="34" y="35"/>
                </a:cxn>
                <a:cxn ang="0">
                  <a:pos x="34" y="20"/>
                </a:cxn>
                <a:cxn ang="0">
                  <a:pos x="24" y="10"/>
                </a:cxn>
                <a:cxn ang="0">
                  <a:pos x="15" y="5"/>
                </a:cxn>
                <a:cxn ang="0">
                  <a:pos x="0" y="0"/>
                </a:cxn>
                <a:cxn ang="0">
                  <a:pos x="0" y="0"/>
                </a:cxn>
                <a:cxn ang="0">
                  <a:pos x="15" y="5"/>
                </a:cxn>
                <a:cxn ang="0">
                  <a:pos x="24" y="10"/>
                </a:cxn>
                <a:cxn ang="0">
                  <a:pos x="34" y="20"/>
                </a:cxn>
                <a:cxn ang="0">
                  <a:pos x="34" y="35"/>
                </a:cxn>
                <a:cxn ang="0">
                  <a:pos x="34" y="35"/>
                </a:cxn>
                <a:cxn ang="0">
                  <a:pos x="34" y="35"/>
                </a:cxn>
                <a:cxn ang="0">
                  <a:pos x="34" y="35"/>
                </a:cxn>
                <a:cxn ang="0">
                  <a:pos x="34" y="35"/>
                </a:cxn>
              </a:cxnLst>
              <a:rect l="0" t="0" r="r" b="b"/>
              <a:pathLst>
                <a:path w="34" h="35">
                  <a:moveTo>
                    <a:pt x="34" y="35"/>
                  </a:moveTo>
                  <a:lnTo>
                    <a:pt x="34" y="20"/>
                  </a:lnTo>
                  <a:lnTo>
                    <a:pt x="24" y="10"/>
                  </a:lnTo>
                  <a:lnTo>
                    <a:pt x="15" y="5"/>
                  </a:lnTo>
                  <a:lnTo>
                    <a:pt x="0" y="0"/>
                  </a:lnTo>
                  <a:lnTo>
                    <a:pt x="0" y="0"/>
                  </a:lnTo>
                  <a:lnTo>
                    <a:pt x="15" y="5"/>
                  </a:lnTo>
                  <a:lnTo>
                    <a:pt x="24" y="10"/>
                  </a:lnTo>
                  <a:lnTo>
                    <a:pt x="34" y="20"/>
                  </a:lnTo>
                  <a:lnTo>
                    <a:pt x="34" y="35"/>
                  </a:lnTo>
                  <a:lnTo>
                    <a:pt x="34" y="35"/>
                  </a:lnTo>
                  <a:close/>
                  <a:moveTo>
                    <a:pt x="34" y="35"/>
                  </a:moveTo>
                  <a:lnTo>
                    <a:pt x="34" y="35"/>
                  </a:lnTo>
                  <a:lnTo>
                    <a:pt x="34" y="35"/>
                  </a:lnTo>
                  <a:close/>
                </a:path>
              </a:pathLst>
            </a:custGeom>
            <a:solidFill>
              <a:srgbClr val="527DB9"/>
            </a:solidFill>
            <a:ln w="9525">
              <a:noFill/>
              <a:round/>
              <a:headEnd/>
              <a:tailEnd/>
            </a:ln>
          </p:spPr>
          <p:txBody>
            <a:bodyPr/>
            <a:lstStyle/>
            <a:p>
              <a:endParaRPr lang="en-US"/>
            </a:p>
          </p:txBody>
        </p:sp>
        <p:sp>
          <p:nvSpPr>
            <p:cNvPr id="82" name="Freeform 42"/>
            <p:cNvSpPr>
              <a:spLocks noEditPoints="1"/>
            </p:cNvSpPr>
            <p:nvPr/>
          </p:nvSpPr>
          <p:spPr bwMode="auto">
            <a:xfrm>
              <a:off x="638" y="332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close/>
                  <a:moveTo>
                    <a:pt x="0" y="0"/>
                  </a:moveTo>
                  <a:lnTo>
                    <a:pt x="0" y="0"/>
                  </a:lnTo>
                  <a:lnTo>
                    <a:pt x="0" y="0"/>
                  </a:lnTo>
                  <a:close/>
                </a:path>
              </a:pathLst>
            </a:custGeom>
            <a:solidFill>
              <a:srgbClr val="527DB9"/>
            </a:solidFill>
            <a:ln w="9525">
              <a:noFill/>
              <a:round/>
              <a:headEnd/>
              <a:tailEnd/>
            </a:ln>
          </p:spPr>
          <p:txBody>
            <a:bodyPr/>
            <a:lstStyle/>
            <a:p>
              <a:endParaRPr lang="en-US"/>
            </a:p>
          </p:txBody>
        </p:sp>
        <p:sp>
          <p:nvSpPr>
            <p:cNvPr id="83" name="Freeform 43"/>
            <p:cNvSpPr>
              <a:spLocks noEditPoints="1"/>
            </p:cNvSpPr>
            <p:nvPr/>
          </p:nvSpPr>
          <p:spPr bwMode="auto">
            <a:xfrm>
              <a:off x="604" y="3328"/>
              <a:ext cx="34" cy="35"/>
            </a:xfrm>
            <a:custGeom>
              <a:avLst/>
              <a:gdLst/>
              <a:ahLst/>
              <a:cxnLst>
                <a:cxn ang="0">
                  <a:pos x="34" y="0"/>
                </a:cxn>
                <a:cxn ang="0">
                  <a:pos x="19" y="5"/>
                </a:cxn>
                <a:cxn ang="0">
                  <a:pos x="10" y="10"/>
                </a:cxn>
                <a:cxn ang="0">
                  <a:pos x="5" y="20"/>
                </a:cxn>
                <a:cxn ang="0">
                  <a:pos x="0" y="35"/>
                </a:cxn>
                <a:cxn ang="0">
                  <a:pos x="0" y="35"/>
                </a:cxn>
                <a:cxn ang="0">
                  <a:pos x="5" y="20"/>
                </a:cxn>
                <a:cxn ang="0">
                  <a:pos x="10" y="10"/>
                </a:cxn>
                <a:cxn ang="0">
                  <a:pos x="19" y="5"/>
                </a:cxn>
                <a:cxn ang="0">
                  <a:pos x="34" y="0"/>
                </a:cxn>
                <a:cxn ang="0">
                  <a:pos x="34" y="0"/>
                </a:cxn>
                <a:cxn ang="0">
                  <a:pos x="34" y="0"/>
                </a:cxn>
                <a:cxn ang="0">
                  <a:pos x="34" y="0"/>
                </a:cxn>
                <a:cxn ang="0">
                  <a:pos x="34" y="0"/>
                </a:cxn>
              </a:cxnLst>
              <a:rect l="0" t="0" r="r" b="b"/>
              <a:pathLst>
                <a:path w="34" h="35">
                  <a:moveTo>
                    <a:pt x="34" y="0"/>
                  </a:moveTo>
                  <a:lnTo>
                    <a:pt x="19" y="5"/>
                  </a:lnTo>
                  <a:lnTo>
                    <a:pt x="10" y="10"/>
                  </a:lnTo>
                  <a:lnTo>
                    <a:pt x="5" y="20"/>
                  </a:lnTo>
                  <a:lnTo>
                    <a:pt x="0" y="35"/>
                  </a:lnTo>
                  <a:lnTo>
                    <a:pt x="0" y="35"/>
                  </a:lnTo>
                  <a:lnTo>
                    <a:pt x="5" y="20"/>
                  </a:lnTo>
                  <a:lnTo>
                    <a:pt x="10" y="10"/>
                  </a:lnTo>
                  <a:lnTo>
                    <a:pt x="19" y="5"/>
                  </a:lnTo>
                  <a:lnTo>
                    <a:pt x="34" y="0"/>
                  </a:lnTo>
                  <a:lnTo>
                    <a:pt x="34" y="0"/>
                  </a:lnTo>
                  <a:close/>
                  <a:moveTo>
                    <a:pt x="34" y="0"/>
                  </a:moveTo>
                  <a:lnTo>
                    <a:pt x="34" y="0"/>
                  </a:lnTo>
                  <a:lnTo>
                    <a:pt x="34" y="0"/>
                  </a:lnTo>
                  <a:close/>
                </a:path>
              </a:pathLst>
            </a:custGeom>
            <a:solidFill>
              <a:srgbClr val="527DB9"/>
            </a:solidFill>
            <a:ln w="9525">
              <a:noFill/>
              <a:round/>
              <a:headEnd/>
              <a:tailEnd/>
            </a:ln>
          </p:spPr>
          <p:txBody>
            <a:bodyPr/>
            <a:lstStyle/>
            <a:p>
              <a:endParaRPr lang="en-US"/>
            </a:p>
          </p:txBody>
        </p:sp>
        <p:sp>
          <p:nvSpPr>
            <p:cNvPr id="84" name="Freeform 44"/>
            <p:cNvSpPr>
              <a:spLocks noEditPoints="1"/>
            </p:cNvSpPr>
            <p:nvPr/>
          </p:nvSpPr>
          <p:spPr bwMode="auto">
            <a:xfrm>
              <a:off x="604" y="3363"/>
              <a:ext cx="1" cy="83"/>
            </a:xfrm>
            <a:custGeom>
              <a:avLst/>
              <a:gdLst/>
              <a:ahLst/>
              <a:cxnLst>
                <a:cxn ang="0">
                  <a:pos x="0" y="0"/>
                </a:cxn>
                <a:cxn ang="0">
                  <a:pos x="0" y="83"/>
                </a:cxn>
                <a:cxn ang="0">
                  <a:pos x="0" y="0"/>
                </a:cxn>
                <a:cxn ang="0">
                  <a:pos x="0" y="0"/>
                </a:cxn>
                <a:cxn ang="0">
                  <a:pos x="0" y="0"/>
                </a:cxn>
                <a:cxn ang="0">
                  <a:pos x="0" y="0"/>
                </a:cxn>
                <a:cxn ang="0">
                  <a:pos x="0" y="0"/>
                </a:cxn>
              </a:cxnLst>
              <a:rect l="0" t="0" r="r" b="b"/>
              <a:pathLst>
                <a:path h="83">
                  <a:moveTo>
                    <a:pt x="0" y="0"/>
                  </a:moveTo>
                  <a:lnTo>
                    <a:pt x="0" y="83"/>
                  </a:lnTo>
                  <a:lnTo>
                    <a:pt x="0" y="0"/>
                  </a:lnTo>
                  <a:lnTo>
                    <a:pt x="0" y="0"/>
                  </a:lnTo>
                  <a:close/>
                  <a:moveTo>
                    <a:pt x="0" y="0"/>
                  </a:moveTo>
                  <a:lnTo>
                    <a:pt x="0" y="0"/>
                  </a:lnTo>
                  <a:lnTo>
                    <a:pt x="0" y="0"/>
                  </a:lnTo>
                  <a:close/>
                </a:path>
              </a:pathLst>
            </a:custGeom>
            <a:solidFill>
              <a:srgbClr val="527DB9"/>
            </a:solidFill>
            <a:ln w="9525">
              <a:noFill/>
              <a:round/>
              <a:headEnd/>
              <a:tailEnd/>
            </a:ln>
          </p:spPr>
          <p:txBody>
            <a:bodyPr/>
            <a:lstStyle/>
            <a:p>
              <a:endParaRPr lang="en-US"/>
            </a:p>
          </p:txBody>
        </p:sp>
        <p:sp>
          <p:nvSpPr>
            <p:cNvPr id="85" name="Freeform 45"/>
            <p:cNvSpPr>
              <a:spLocks/>
            </p:cNvSpPr>
            <p:nvPr/>
          </p:nvSpPr>
          <p:spPr bwMode="auto">
            <a:xfrm>
              <a:off x="604" y="344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27DB9"/>
            </a:solidFill>
            <a:ln w="9525">
              <a:noFill/>
              <a:round/>
              <a:headEnd/>
              <a:tailEnd/>
            </a:ln>
          </p:spPr>
          <p:txBody>
            <a:bodyPr/>
            <a:lstStyle/>
            <a:p>
              <a:endParaRPr lang="en-US"/>
            </a:p>
          </p:txBody>
        </p:sp>
      </p:grpSp>
      <p:sp>
        <p:nvSpPr>
          <p:cNvPr id="86" name="Text Box 46"/>
          <p:cNvSpPr txBox="1">
            <a:spLocks noChangeArrowheads="1"/>
          </p:cNvSpPr>
          <p:nvPr/>
        </p:nvSpPr>
        <p:spPr bwMode="auto">
          <a:xfrm>
            <a:off x="5493841" y="5201642"/>
            <a:ext cx="1638300" cy="244475"/>
          </a:xfrm>
          <a:prstGeom prst="rect">
            <a:avLst/>
          </a:prstGeom>
          <a:noFill/>
          <a:ln w="9525">
            <a:noFill/>
            <a:miter lim="800000"/>
            <a:headEnd/>
            <a:tailEnd/>
          </a:ln>
          <a:effectLst/>
        </p:spPr>
        <p:txBody>
          <a:bodyPr wrap="none">
            <a:spAutoFit/>
          </a:bodyPr>
          <a:lstStyle/>
          <a:p>
            <a:pPr algn="l"/>
            <a:r>
              <a:rPr lang="en-US" sz="1000" b="1">
                <a:latin typeface="Times New Roman" pitchFamily="18" charset="0"/>
              </a:rPr>
              <a:t>ÖREBRO UNIVERSITET</a:t>
            </a:r>
          </a:p>
        </p:txBody>
      </p:sp>
    </p:spTree>
    <p:extLst>
      <p:ext uri="{BB962C8B-B14F-4D97-AF65-F5344CB8AC3E}">
        <p14:creationId xmlns:p14="http://schemas.microsoft.com/office/powerpoint/2010/main" val="1395487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500" y="37763"/>
            <a:ext cx="8637588" cy="1446550"/>
          </a:xfrm>
        </p:spPr>
        <p:txBody>
          <a:bodyPr/>
          <a:lstStyle/>
          <a:p>
            <a:r>
              <a:rPr lang="sv-SE" dirty="0" smtClean="0"/>
              <a:t>Skollagen och läroplanen betonar föräldrars viktiga roll.</a:t>
            </a:r>
            <a:endParaRPr lang="sv-SE"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4264242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500" y="714872"/>
            <a:ext cx="8637588" cy="769441"/>
          </a:xfrm>
        </p:spPr>
        <p:txBody>
          <a:bodyPr/>
          <a:lstStyle/>
          <a:p>
            <a:r>
              <a:rPr lang="sv-SE" dirty="0" smtClean="0"/>
              <a:t>Skollagen, </a:t>
            </a:r>
            <a:r>
              <a:rPr lang="sv-SE" dirty="0"/>
              <a:t>1 kap. 4</a:t>
            </a:r>
            <a:r>
              <a:rPr lang="sv-SE" dirty="0" smtClean="0"/>
              <a:t>§</a:t>
            </a:r>
            <a:endParaRPr lang="sv-SE" dirty="0"/>
          </a:p>
        </p:txBody>
      </p:sp>
      <p:sp>
        <p:nvSpPr>
          <p:cNvPr id="5" name="Rektangel 4"/>
          <p:cNvSpPr/>
          <p:nvPr/>
        </p:nvSpPr>
        <p:spPr>
          <a:xfrm>
            <a:off x="107504" y="1905506"/>
            <a:ext cx="8928992" cy="4401205"/>
          </a:xfrm>
          <a:prstGeom prst="rect">
            <a:avLst/>
          </a:prstGeom>
        </p:spPr>
        <p:txBody>
          <a:bodyPr wrap="square">
            <a:spAutoFit/>
          </a:bodyPr>
          <a:lstStyle/>
          <a:p>
            <a:pPr algn="l"/>
            <a:r>
              <a:rPr lang="sv-SE" sz="4000" b="1" dirty="0"/>
              <a:t>Syftet med utbildningen inom </a:t>
            </a:r>
            <a:r>
              <a:rPr lang="sv-SE" sz="4000" b="1" dirty="0" smtClean="0"/>
              <a:t>skolväsendet </a:t>
            </a:r>
            <a:br>
              <a:rPr lang="sv-SE" sz="4000" b="1" dirty="0" smtClean="0"/>
            </a:br>
            <a:r>
              <a:rPr lang="sv-SE" sz="4000" dirty="0" smtClean="0"/>
              <a:t>...</a:t>
            </a:r>
            <a:endParaRPr lang="sv-SE" sz="4000" dirty="0"/>
          </a:p>
          <a:p>
            <a:pPr algn="l"/>
            <a:r>
              <a:rPr lang="sv-SE" sz="4000" i="1" dirty="0" smtClean="0"/>
              <a:t>Utbildningen </a:t>
            </a:r>
            <a:r>
              <a:rPr lang="sv-SE" sz="4000" i="1" dirty="0"/>
              <a:t>syftar också till att </a:t>
            </a:r>
            <a:r>
              <a:rPr lang="sv-SE" sz="4000" i="1" dirty="0">
                <a:solidFill>
                  <a:schemeClr val="accent6">
                    <a:lumMod val="60000"/>
                    <a:lumOff val="40000"/>
                  </a:schemeClr>
                </a:solidFill>
              </a:rPr>
              <a:t>i samarbete med hemmen </a:t>
            </a:r>
            <a:r>
              <a:rPr lang="sv-SE" sz="4000" i="1" dirty="0"/>
              <a:t>främja barns och elevers allsidiga personliga utveckling till aktiva, kreativa, kompetenta och ansvarskännande individer och medborgare</a:t>
            </a:r>
            <a:r>
              <a:rPr lang="sv-SE" sz="4000" i="1" dirty="0" smtClean="0"/>
              <a:t>. </a:t>
            </a:r>
            <a:endParaRPr lang="sv-SE" sz="4000" i="1" dirty="0"/>
          </a:p>
          <a:p>
            <a:pPr algn="l"/>
            <a:r>
              <a:rPr lang="sv-SE" sz="4000" dirty="0" smtClean="0"/>
              <a:t>…</a:t>
            </a:r>
            <a:endParaRPr lang="sv-SE" sz="4000" dirty="0"/>
          </a:p>
        </p:txBody>
      </p:sp>
    </p:spTree>
    <p:extLst>
      <p:ext uri="{BB962C8B-B14F-4D97-AF65-F5344CB8AC3E}">
        <p14:creationId xmlns:p14="http://schemas.microsoft.com/office/powerpoint/2010/main" val="1461102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89500" y="0"/>
            <a:ext cx="4254500" cy="461665"/>
          </a:xfrm>
        </p:spPr>
        <p:txBody>
          <a:bodyPr/>
          <a:lstStyle/>
          <a:p>
            <a:pPr eaLnBrk="1" hangingPunct="1"/>
            <a:r>
              <a:rPr lang="sv-SE" sz="2400" dirty="0" smtClean="0">
                <a:solidFill>
                  <a:schemeClr val="tx1"/>
                </a:solidFill>
              </a:rPr>
              <a:t>Ur läroplanen för grundskolan</a:t>
            </a:r>
          </a:p>
        </p:txBody>
      </p:sp>
      <p:sp>
        <p:nvSpPr>
          <p:cNvPr id="10243" name="Rectangle 3"/>
          <p:cNvSpPr>
            <a:spLocks noGrp="1" noChangeArrowheads="1"/>
          </p:cNvSpPr>
          <p:nvPr>
            <p:ph type="body" idx="1"/>
          </p:nvPr>
        </p:nvSpPr>
        <p:spPr>
          <a:xfrm>
            <a:off x="0" y="404664"/>
            <a:ext cx="9144000" cy="6624736"/>
          </a:xfrm>
        </p:spPr>
        <p:txBody>
          <a:bodyPr>
            <a:noAutofit/>
          </a:bodyPr>
          <a:lstStyle/>
          <a:p>
            <a:pPr marL="0" indent="0" eaLnBrk="1" hangingPunct="1">
              <a:buFontTx/>
              <a:buNone/>
            </a:pPr>
            <a:r>
              <a:rPr lang="sv-SE" sz="2000" dirty="0">
                <a:latin typeface="CourierHP" pitchFamily="49" charset="0"/>
              </a:rPr>
              <a:t>2.8 REKTORNS ANSVAR</a:t>
            </a:r>
          </a:p>
          <a:p>
            <a:pPr marL="0" indent="0" eaLnBrk="1" hangingPunct="1">
              <a:buFontTx/>
              <a:buNone/>
            </a:pPr>
            <a:r>
              <a:rPr lang="sv-SE" sz="2000" dirty="0">
                <a:latin typeface="CourierHP" pitchFamily="49" charset="0"/>
              </a:rPr>
              <a:t>Som pedagogisk ledare och chef för lärarna och övrig personal i skolan har rektorn det övergripande ansvaret för att verksamheten som helhet inriktas mot de nationella målen.</a:t>
            </a:r>
          </a:p>
          <a:p>
            <a:pPr marL="0" indent="0" eaLnBrk="1" hangingPunct="1">
              <a:buFontTx/>
              <a:buNone/>
            </a:pPr>
            <a:r>
              <a:rPr lang="sv-SE" sz="2000" dirty="0">
                <a:latin typeface="CourierHP" pitchFamily="49" charset="0"/>
              </a:rPr>
              <a:t>Rektorn ansvarar för att skolans resultat följs upp och utvärderas i förhållande till de nationella målen och kunskapskraven. Rektorn har ansvaret för skolans resultat och har, inom givna ramar, ett särskilt ansvar för </a:t>
            </a:r>
            <a:r>
              <a:rPr lang="sv-SE" sz="2000" dirty="0" smtClean="0">
                <a:latin typeface="CourierHP" pitchFamily="49" charset="0"/>
              </a:rPr>
              <a:t>att</a:t>
            </a:r>
          </a:p>
          <a:p>
            <a:r>
              <a:rPr lang="sv-SE" sz="2000" dirty="0" smtClean="0">
                <a:latin typeface="CourierHP" pitchFamily="49" charset="0"/>
              </a:rPr>
              <a:t>...  </a:t>
            </a:r>
          </a:p>
          <a:p>
            <a:r>
              <a:rPr lang="sv-SE" sz="2000" dirty="0">
                <a:latin typeface="CourierHP" pitchFamily="49" charset="0"/>
              </a:rPr>
              <a:t>i </a:t>
            </a:r>
            <a:r>
              <a:rPr lang="sv-SE" sz="2000" dirty="0" smtClean="0">
                <a:latin typeface="CourierHP" pitchFamily="49" charset="0"/>
              </a:rPr>
              <a:t>formerna </a:t>
            </a:r>
            <a:r>
              <a:rPr lang="sv-SE" sz="2000" dirty="0">
                <a:latin typeface="CourierHP" pitchFamily="49" charset="0"/>
              </a:rPr>
              <a:t>för samarbete mellan skolan och hemmen utvecklas och att föräldrarna får information om skolans mål och sätt att arbeta och om olika valalternativ,</a:t>
            </a:r>
          </a:p>
          <a:p>
            <a:r>
              <a:rPr lang="sv-SE" sz="2000" dirty="0" smtClean="0">
                <a:latin typeface="CourierHP" pitchFamily="49" charset="0"/>
              </a:rPr>
              <a:t> ...</a:t>
            </a:r>
            <a:endParaRPr lang="sv-SE" sz="2000" dirty="0">
              <a:latin typeface="CourierHP" pitchFamily="49" charset="0"/>
            </a:endParaRPr>
          </a:p>
          <a:p>
            <a:endParaRPr lang="sv-SE" sz="2000" dirty="0" smtClean="0">
              <a:latin typeface="CourierHP" pitchFamily="49" charset="0"/>
            </a:endParaRPr>
          </a:p>
        </p:txBody>
      </p:sp>
    </p:spTree>
    <p:extLst>
      <p:ext uri="{BB962C8B-B14F-4D97-AF65-F5344CB8AC3E}">
        <p14:creationId xmlns:p14="http://schemas.microsoft.com/office/powerpoint/2010/main" val="176185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44624"/>
            <a:ext cx="8856984" cy="1368152"/>
          </a:xfrm>
        </p:spPr>
        <p:txBody>
          <a:bodyPr/>
          <a:lstStyle/>
          <a:p>
            <a:r>
              <a:rPr lang="sv-SE" sz="3600" dirty="0" smtClean="0"/>
              <a:t>Föräldrar är viktiga för barnens motivation, ambitionsnivå och skolprestation</a:t>
            </a:r>
            <a:endParaRPr lang="sv-SE" sz="3600" dirty="0"/>
          </a:p>
        </p:txBody>
      </p:sp>
      <p:sp>
        <p:nvSpPr>
          <p:cNvPr id="3" name="Platshållare för innehåll 2"/>
          <p:cNvSpPr>
            <a:spLocks noGrp="1"/>
          </p:cNvSpPr>
          <p:nvPr>
            <p:ph idx="1"/>
          </p:nvPr>
        </p:nvSpPr>
        <p:spPr>
          <a:xfrm>
            <a:off x="323528" y="1690464"/>
            <a:ext cx="8208962" cy="4114800"/>
          </a:xfrm>
        </p:spPr>
        <p:txBody>
          <a:bodyPr/>
          <a:lstStyle/>
          <a:p>
            <a:r>
              <a:rPr lang="sv-SE" sz="2800" dirty="0" smtClean="0"/>
              <a:t>Rankas som viktigare än hänsyn till </a:t>
            </a:r>
            <a:r>
              <a:rPr lang="sv-SE" sz="2800" dirty="0" err="1" smtClean="0"/>
              <a:t>lärstilar</a:t>
            </a:r>
            <a:r>
              <a:rPr lang="sv-SE" sz="2800" dirty="0" smtClean="0"/>
              <a:t>, </a:t>
            </a:r>
            <a:r>
              <a:rPr lang="sv-SE" sz="2800" dirty="0" err="1" smtClean="0"/>
              <a:t>klassstorlek</a:t>
            </a:r>
            <a:r>
              <a:rPr lang="sv-SE" sz="2800" dirty="0" smtClean="0"/>
              <a:t>, och mentorskap.</a:t>
            </a:r>
          </a:p>
          <a:p>
            <a:r>
              <a:rPr lang="sv-SE" sz="2800" dirty="0" smtClean="0"/>
              <a:t>Särskilt viktigt är föräldrars medverkan och engagemang i sina barns skola samt deras förväntningar och ambitioner (</a:t>
            </a:r>
            <a:r>
              <a:rPr lang="sv-SE" sz="2000" dirty="0" smtClean="0"/>
              <a:t>eng. aspirations</a:t>
            </a:r>
            <a:r>
              <a:rPr lang="sv-SE" sz="2800" dirty="0" smtClean="0"/>
              <a:t>) på sina barn. </a:t>
            </a:r>
          </a:p>
          <a:p>
            <a:r>
              <a:rPr lang="sv-SE" sz="2800" dirty="0" smtClean="0"/>
              <a:t>Dessa aspekter är betydligt viktigare än föräldrars </a:t>
            </a:r>
            <a:r>
              <a:rPr lang="sv-SE" sz="2800" dirty="0"/>
              <a:t>ö</a:t>
            </a:r>
            <a:r>
              <a:rPr lang="sv-SE" sz="2800" dirty="0" smtClean="0"/>
              <a:t>vervakning av läxor, medverkan i </a:t>
            </a:r>
            <a:r>
              <a:rPr lang="sv-SE" sz="2800" dirty="0" err="1" smtClean="0"/>
              <a:t>skolakiviteter</a:t>
            </a:r>
            <a:r>
              <a:rPr lang="sv-SE" sz="2800" dirty="0" smtClean="0"/>
              <a:t>, kontakt med skolan, en kontrollerande och sträng föräldrastil. </a:t>
            </a:r>
          </a:p>
          <a:p>
            <a:pPr marL="0" indent="0" algn="r">
              <a:buNone/>
            </a:pPr>
            <a:r>
              <a:rPr lang="sv-SE" sz="2800" dirty="0" smtClean="0"/>
              <a:t>(</a:t>
            </a:r>
            <a:r>
              <a:rPr lang="sv-SE" sz="2800" dirty="0" err="1" smtClean="0"/>
              <a:t>Hattie</a:t>
            </a:r>
            <a:r>
              <a:rPr lang="sv-SE" sz="2800" dirty="0" smtClean="0"/>
              <a:t>, 2009)</a:t>
            </a:r>
          </a:p>
          <a:p>
            <a:endParaRPr lang="sv-SE" sz="2800" dirty="0"/>
          </a:p>
        </p:txBody>
      </p:sp>
    </p:spTree>
    <p:extLst>
      <p:ext uri="{BB962C8B-B14F-4D97-AF65-F5344CB8AC3E}">
        <p14:creationId xmlns:p14="http://schemas.microsoft.com/office/powerpoint/2010/main" val="278585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a:t>Faktorer som visat sig vara </a:t>
            </a:r>
            <a:r>
              <a:rPr lang="sv-SE" i="1" dirty="0"/>
              <a:t>negativt</a:t>
            </a:r>
            <a:r>
              <a:rPr lang="sv-SE" dirty="0"/>
              <a:t> relaterade till elevers skolprestationer </a:t>
            </a:r>
            <a:r>
              <a:rPr lang="sv-SE" dirty="0" smtClean="0"/>
              <a:t>är att ge gratifikationer, övervaka läxarbete (</a:t>
            </a:r>
            <a:r>
              <a:rPr lang="sv-SE" sz="2400" dirty="0" smtClean="0"/>
              <a:t>jmf. uppmuntra, stötta</a:t>
            </a:r>
            <a:r>
              <a:rPr lang="sv-SE" dirty="0" smtClean="0"/>
              <a:t>) negativ kontroll samt att dra in förmåner vid dåliga prestationer</a:t>
            </a:r>
          </a:p>
          <a:p>
            <a:pPr marL="0" indent="0" algn="r">
              <a:buNone/>
            </a:pPr>
            <a:r>
              <a:rPr lang="sv-SE" dirty="0"/>
              <a:t>(</a:t>
            </a:r>
            <a:r>
              <a:rPr lang="sv-SE" dirty="0" err="1"/>
              <a:t>Hattie</a:t>
            </a:r>
            <a:r>
              <a:rPr lang="sv-SE" dirty="0"/>
              <a:t>, 2009)</a:t>
            </a:r>
          </a:p>
          <a:p>
            <a:pPr marL="0" indent="0" algn="r">
              <a:buNone/>
            </a:pPr>
            <a:endParaRPr lang="sv-SE" dirty="0"/>
          </a:p>
          <a:p>
            <a:endParaRPr lang="sv-SE" dirty="0"/>
          </a:p>
        </p:txBody>
      </p:sp>
      <p:sp>
        <p:nvSpPr>
          <p:cNvPr id="4" name="Rubrik 1"/>
          <p:cNvSpPr>
            <a:spLocks noGrp="1"/>
          </p:cNvSpPr>
          <p:nvPr>
            <p:ph type="title"/>
          </p:nvPr>
        </p:nvSpPr>
        <p:spPr>
          <a:xfrm>
            <a:off x="179512" y="44624"/>
            <a:ext cx="8856984" cy="1368152"/>
          </a:xfrm>
        </p:spPr>
        <p:txBody>
          <a:bodyPr/>
          <a:lstStyle/>
          <a:p>
            <a:r>
              <a:rPr lang="sv-SE" sz="3600" dirty="0" smtClean="0"/>
              <a:t>Föräldrar är viktiga för barnens motivation, ambitionsnivå och skolprestation</a:t>
            </a:r>
            <a:endParaRPr lang="sv-SE" sz="3600" dirty="0"/>
          </a:p>
        </p:txBody>
      </p:sp>
    </p:spTree>
    <p:extLst>
      <p:ext uri="{BB962C8B-B14F-4D97-AF65-F5344CB8AC3E}">
        <p14:creationId xmlns:p14="http://schemas.microsoft.com/office/powerpoint/2010/main" val="121871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en-US" i="1" dirty="0" smtClean="0"/>
              <a:t>”the higher the hopes and expectations of parents with respect to the educational attainment of their child, the higher the student´s own educational expectations and ultimately the students academic achievement</a:t>
            </a:r>
            <a:r>
              <a:rPr lang="en-US" dirty="0" smtClean="0"/>
              <a:t>” </a:t>
            </a:r>
          </a:p>
          <a:p>
            <a:pPr marL="0" indent="0" algn="r">
              <a:buNone/>
            </a:pPr>
            <a:r>
              <a:rPr lang="en-US" sz="2000" dirty="0" smtClean="0"/>
              <a:t>(Hong and Ho, 2005, s 40)</a:t>
            </a:r>
            <a:endParaRPr lang="en-US" sz="2000" dirty="0"/>
          </a:p>
        </p:txBody>
      </p:sp>
      <p:sp>
        <p:nvSpPr>
          <p:cNvPr id="4" name="Rubrik 1"/>
          <p:cNvSpPr>
            <a:spLocks noGrp="1"/>
          </p:cNvSpPr>
          <p:nvPr>
            <p:ph type="title"/>
          </p:nvPr>
        </p:nvSpPr>
        <p:spPr>
          <a:xfrm>
            <a:off x="179512" y="44624"/>
            <a:ext cx="8856984" cy="1368152"/>
          </a:xfrm>
        </p:spPr>
        <p:txBody>
          <a:bodyPr/>
          <a:lstStyle/>
          <a:p>
            <a:r>
              <a:rPr lang="sv-SE" sz="3600" dirty="0" smtClean="0"/>
              <a:t>Föräldrar är viktiga för barnens motivation, ambitionsnivå och skolprestation</a:t>
            </a:r>
            <a:endParaRPr lang="sv-SE" sz="3600" dirty="0"/>
          </a:p>
        </p:txBody>
      </p:sp>
    </p:spTree>
    <p:extLst>
      <p:ext uri="{BB962C8B-B14F-4D97-AF65-F5344CB8AC3E}">
        <p14:creationId xmlns:p14="http://schemas.microsoft.com/office/powerpoint/2010/main" val="4128395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rtistisk">
  <a:themeElements>
    <a:clrScheme name="Artistisk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isti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lba Sup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lba Super" pitchFamily="2" charset="0"/>
          </a:defRPr>
        </a:defPPr>
      </a:lstStyle>
    </a:lnDef>
  </a:objectDefaults>
  <a:extraClrSchemeLst>
    <a:extraClrScheme>
      <a:clrScheme name="Artistisk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istisk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istisk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istisk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istisk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istisk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istisk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formgivnin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formgivning">
  <a:themeElements>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formgivnin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pitchFamily="34" charset="0"/>
            <a:ea typeface="Geneva"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pitchFamily="34" charset="0"/>
            <a:ea typeface="Geneva" pitchFamily="84"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rtistisk">
  <a:themeElements>
    <a:clrScheme name="Artistisk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isti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lba Sup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lba Super" pitchFamily="2" charset="0"/>
          </a:defRPr>
        </a:defPPr>
      </a:lstStyle>
    </a:lnDef>
  </a:objectDefaults>
  <a:extraClrSchemeLst>
    <a:extraClrScheme>
      <a:clrScheme name="Artistisk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istisk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istisk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istisk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istisk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istisk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istisk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PHARMACY</Template>
  <TotalTime>10495</TotalTime>
  <Words>1242</Words>
  <Application>Microsoft Office PowerPoint</Application>
  <PresentationFormat>On-screen Show (4:3)</PresentationFormat>
  <Paragraphs>149</Paragraphs>
  <Slides>35</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42" baseType="lpstr">
      <vt:lpstr>Artistisk</vt:lpstr>
      <vt:lpstr>Standardformgivning</vt:lpstr>
      <vt:lpstr>1_Standardformgivning</vt:lpstr>
      <vt:lpstr>Tom presentation</vt:lpstr>
      <vt:lpstr>1_Artistisk</vt:lpstr>
      <vt:lpstr>Office-tema</vt:lpstr>
      <vt:lpstr>Diagram</vt:lpstr>
      <vt:lpstr> </vt:lpstr>
      <vt:lpstr>PowerPoint Presentation</vt:lpstr>
      <vt:lpstr>Föräldramöten är viktiga…</vt:lpstr>
      <vt:lpstr>Skollagen och läroplanen betonar föräldrars viktiga roll.</vt:lpstr>
      <vt:lpstr>Skollagen, 1 kap. 4§</vt:lpstr>
      <vt:lpstr>Ur läroplanen för grundskolan</vt:lpstr>
      <vt:lpstr>Föräldrar är viktiga för barnens motivation, ambitionsnivå och skolprestation</vt:lpstr>
      <vt:lpstr>Föräldrar är viktiga för barnens motivation, ambitionsnivå och skolprestation</vt:lpstr>
      <vt:lpstr>Föräldrar är viktiga för barnens motivation, ambitionsnivå och skolprestation</vt:lpstr>
      <vt:lpstr>Mot bakgrund av detta kan man förvänta sig att skolor har genomtänkta strategier för att skapa bärande relationer till föräldrar</vt:lpstr>
      <vt:lpstr>Är det så?</vt:lpstr>
      <vt:lpstr>PowerPoint Presentation</vt:lpstr>
      <vt:lpstr>Föräldraengagemang avtar över tid</vt:lpstr>
      <vt:lpstr>PowerPoint Presentation</vt:lpstr>
      <vt:lpstr>PowerPoint Presentation</vt:lpstr>
      <vt:lpstr>PowerPoint Presentation</vt:lpstr>
      <vt:lpstr>PowerPoint Presentation</vt:lpstr>
      <vt:lpstr>Rationellt </vt:lpstr>
      <vt:lpstr>Föräldrars ambitioner minskar med barnets ökande ålder</vt:lpstr>
      <vt:lpstr>Koppling måluppfyllelse i skolan och samverkan med hemmet</vt:lpstr>
      <vt:lpstr>Gäller inte endast måluppfyllelse</vt:lpstr>
      <vt:lpstr>Perspektiv på aktörer i skolan:</vt:lpstr>
      <vt:lpstr>I skolan säger man ofta att föräldrarna är viktiga resurser för skolan</vt:lpstr>
      <vt:lpstr>Föräldramötet är skolans viktigaste fönster till föräldrar     </vt:lpstr>
      <vt:lpstr>Strukturerade föräldramöten: Interaktiva. - föräldrar finner lösningar och ser möjligheter, de stödjer varandra</vt:lpstr>
      <vt:lpstr>PowerPoint Presentation</vt:lpstr>
      <vt:lpstr>PowerPoint Presentation</vt:lpstr>
      <vt:lpstr>PowerPoint Presentation</vt:lpstr>
      <vt:lpstr>Varför en metod / manual?</vt:lpstr>
      <vt:lpstr>Utvärderingsresultat</vt:lpstr>
      <vt:lpstr>Resultat i korthet, kraftiga programeffekter</vt:lpstr>
      <vt:lpstr>Resultat i korthet, kraftiga programeffekter</vt:lpstr>
      <vt:lpstr>Föräldrar och pedagoger gillar metoden</vt:lpstr>
      <vt:lpstr>PowerPoint Presentation</vt:lpstr>
      <vt:lpstr>PowerPoint Presentation</vt:lpstr>
    </vt:vector>
  </TitlesOfParts>
  <Company>Örebro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 ger drogpreventivt arbete resultat?</dc:title>
  <dc:creator>Nikolaus Koutakis</dc:creator>
  <cp:lastModifiedBy>iDialog</cp:lastModifiedBy>
  <cp:revision>191</cp:revision>
  <cp:lastPrinted>2011-11-16T13:18:58Z</cp:lastPrinted>
  <dcterms:created xsi:type="dcterms:W3CDTF">2003-05-22T09:30:05Z</dcterms:created>
  <dcterms:modified xsi:type="dcterms:W3CDTF">2011-11-16T16:01:29Z</dcterms:modified>
</cp:coreProperties>
</file>